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47"/>
  </p:notesMasterIdLst>
  <p:handoutMasterIdLst>
    <p:handoutMasterId r:id="rId48"/>
  </p:handoutMasterIdLst>
  <p:sldIdLst>
    <p:sldId id="1001" r:id="rId2"/>
    <p:sldId id="1032" r:id="rId3"/>
    <p:sldId id="1116" r:id="rId4"/>
    <p:sldId id="1097" r:id="rId5"/>
    <p:sldId id="1147" r:id="rId6"/>
    <p:sldId id="1096" r:id="rId7"/>
    <p:sldId id="1054" r:id="rId8"/>
    <p:sldId id="1075" r:id="rId9"/>
    <p:sldId id="1055" r:id="rId10"/>
    <p:sldId id="1115" r:id="rId11"/>
    <p:sldId id="1095" r:id="rId12"/>
    <p:sldId id="1110" r:id="rId13"/>
    <p:sldId id="1100" r:id="rId14"/>
    <p:sldId id="1101" r:id="rId15"/>
    <p:sldId id="1111" r:id="rId16"/>
    <p:sldId id="1148" r:id="rId17"/>
    <p:sldId id="1112" r:id="rId18"/>
    <p:sldId id="1104" r:id="rId19"/>
    <p:sldId id="1146" r:id="rId20"/>
    <p:sldId id="1145" r:id="rId21"/>
    <p:sldId id="1107" r:id="rId22"/>
    <p:sldId id="1105" r:id="rId23"/>
    <p:sldId id="1108" r:id="rId24"/>
    <p:sldId id="1109" r:id="rId25"/>
    <p:sldId id="1117" r:id="rId26"/>
    <p:sldId id="1124" r:id="rId27"/>
    <p:sldId id="1099" r:id="rId28"/>
    <p:sldId id="1113" r:id="rId29"/>
    <p:sldId id="1122" r:id="rId30"/>
    <p:sldId id="1120" r:id="rId31"/>
    <p:sldId id="1118" r:id="rId32"/>
    <p:sldId id="1140" r:id="rId33"/>
    <p:sldId id="1155" r:id="rId34"/>
    <p:sldId id="1141" r:id="rId35"/>
    <p:sldId id="1125" r:id="rId36"/>
    <p:sldId id="1098" r:id="rId37"/>
    <p:sldId id="1126" r:id="rId38"/>
    <p:sldId id="1149" r:id="rId39"/>
    <p:sldId id="1129" r:id="rId40"/>
    <p:sldId id="1132" r:id="rId41"/>
    <p:sldId id="1131" r:id="rId42"/>
    <p:sldId id="1135" r:id="rId43"/>
    <p:sldId id="1136" r:id="rId44"/>
    <p:sldId id="1150" r:id="rId45"/>
    <p:sldId id="1154" r:id="rId46"/>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8000"/>
    <a:srgbClr val="808080"/>
    <a:srgbClr val="FF6600"/>
    <a:srgbClr val="00CC00"/>
    <a:srgbClr val="CC00CC"/>
    <a:srgbClr val="FFCC00"/>
    <a:srgbClr val="FFCC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4" autoAdjust="0"/>
    <p:restoredTop sz="94014" autoAdjust="0"/>
  </p:normalViewPr>
  <p:slideViewPr>
    <p:cSldViewPr>
      <p:cViewPr>
        <p:scale>
          <a:sx n="70" d="100"/>
          <a:sy n="70" d="100"/>
        </p:scale>
        <p:origin x="-1236"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716"/>
    </p:cViewPr>
  </p:sorterViewPr>
  <p:notesViewPr>
    <p:cSldViewPr>
      <p:cViewPr varScale="1">
        <p:scale>
          <a:sx n="80" d="100"/>
          <a:sy n="80" d="100"/>
        </p:scale>
        <p:origin x="-2052" y="-9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S1\user\DGO\phafner\Events\08.05%20IuFoST%20Brazil\Data\Bubble%20Chart.%20Poverty.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D:\From%20U\2012\IUFoST\IUFoST\Food%20prices%20July%202012.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oleObject" Target="file:///D:\Documents%20and%20Settings\dheadey.ILRI\My%20Documents\Economics\agriculture\food%20price%20crises\written%20Work\impacts%20-%20true\Impacts%20of%20crisis%20on%20food%20affordability.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678805774278214E-2"/>
          <c:y val="3.2304174868766404E-2"/>
          <c:w val="0.92075497173430243"/>
          <c:h val="0.81227464730971133"/>
        </c:manualLayout>
      </c:layout>
      <c:bubbleChart>
        <c:varyColors val="0"/>
        <c:ser>
          <c:idx val="6"/>
          <c:order val="5"/>
          <c:invertIfNegative val="0"/>
          <c:xVal>
            <c:numRef>
              <c:f>'PPT chart'!$B$12:$B$17</c:f>
              <c:numCache>
                <c:formatCode>0.00</c:formatCode>
                <c:ptCount val="6"/>
                <c:pt idx="0">
                  <c:v>-6.396473544778603</c:v>
                </c:pt>
                <c:pt idx="1">
                  <c:v>-7.1483126903463035</c:v>
                </c:pt>
                <c:pt idx="2">
                  <c:v>-3.4374937486998602</c:v>
                </c:pt>
                <c:pt idx="3">
                  <c:v>-4.1588563843200976</c:v>
                </c:pt>
                <c:pt idx="4">
                  <c:v>-2.2072454492181981</c:v>
                </c:pt>
                <c:pt idx="5">
                  <c:v>-0.9593184933973653</c:v>
                </c:pt>
              </c:numCache>
            </c:numRef>
          </c:xVal>
          <c:yVal>
            <c:numRef>
              <c:f>'PPT chart'!$C$12:$C$17</c:f>
              <c:numCache>
                <c:formatCode>General</c:formatCode>
                <c:ptCount val="6"/>
              </c:numCache>
            </c:numRef>
          </c:yVal>
          <c:bubbleSize>
            <c:numRef>
              <c:f>'PPT chart'!$D$12:$D$17</c:f>
              <c:numCache>
                <c:formatCode>General</c:formatCode>
                <c:ptCount val="6"/>
              </c:numCache>
            </c:numRef>
          </c:bubbleSize>
          <c:bubble3D val="1"/>
        </c:ser>
        <c:ser>
          <c:idx val="7"/>
          <c:order val="6"/>
          <c:invertIfNegative val="0"/>
          <c:xVal>
            <c:numRef>
              <c:f>'PPT chart'!$B$12:$B$17</c:f>
              <c:numCache>
                <c:formatCode>0.00</c:formatCode>
                <c:ptCount val="6"/>
                <c:pt idx="0">
                  <c:v>-6.396473544778603</c:v>
                </c:pt>
                <c:pt idx="1">
                  <c:v>-7.1483126903463035</c:v>
                </c:pt>
                <c:pt idx="2">
                  <c:v>-3.4374937486998602</c:v>
                </c:pt>
                <c:pt idx="3">
                  <c:v>-4.1588563843200976</c:v>
                </c:pt>
                <c:pt idx="4">
                  <c:v>-2.2072454492181981</c:v>
                </c:pt>
                <c:pt idx="5">
                  <c:v>-0.9593184933973653</c:v>
                </c:pt>
              </c:numCache>
            </c:numRef>
          </c:xVal>
          <c:yVal>
            <c:numRef>
              <c:f>'PPT chart'!$E$12:$E$17</c:f>
              <c:numCache>
                <c:formatCode>General</c:formatCode>
                <c:ptCount val="6"/>
              </c:numCache>
            </c:numRef>
          </c:yVal>
          <c:bubbleSize>
            <c:numRef>
              <c:f>'PPT chart'!$F$12:$F$17</c:f>
              <c:numCache>
                <c:formatCode>General</c:formatCode>
                <c:ptCount val="6"/>
              </c:numCache>
            </c:numRef>
          </c:bubbleSize>
          <c:bubble3D val="1"/>
        </c:ser>
        <c:ser>
          <c:idx val="8"/>
          <c:order val="7"/>
          <c:invertIfNegative val="0"/>
          <c:dPt>
            <c:idx val="0"/>
            <c:invertIfNegative val="0"/>
            <c:bubble3D val="1"/>
            <c:spPr>
              <a:solidFill>
                <a:srgbClr val="008000"/>
              </a:solidFill>
            </c:spPr>
          </c:dPt>
          <c:xVal>
            <c:numRef>
              <c:f>'PPT chart'!$B$14</c:f>
              <c:numCache>
                <c:formatCode>0.00</c:formatCode>
                <c:ptCount val="1"/>
                <c:pt idx="0">
                  <c:v>-3.4374937486998602</c:v>
                </c:pt>
              </c:numCache>
            </c:numRef>
          </c:xVal>
          <c:yVal>
            <c:numRef>
              <c:f>'PPT chart'!$G$14</c:f>
              <c:numCache>
                <c:formatCode>??</c:formatCode>
                <c:ptCount val="1"/>
                <c:pt idx="0">
                  <c:v>6.5</c:v>
                </c:pt>
              </c:numCache>
            </c:numRef>
          </c:yVal>
          <c:bubbleSize>
            <c:numRef>
              <c:f>'PPT chart'!$H$14</c:f>
              <c:numCache>
                <c:formatCode>0\ \ \ \ \ \ </c:formatCode>
                <c:ptCount val="1"/>
                <c:pt idx="0">
                  <c:v>36.799999999999997</c:v>
                </c:pt>
              </c:numCache>
            </c:numRef>
          </c:bubbleSize>
          <c:bubble3D val="1"/>
        </c:ser>
        <c:ser>
          <c:idx val="0"/>
          <c:order val="0"/>
          <c:tx>
            <c:strRef>
              <c:f>'PPT chart'!$A$12</c:f>
              <c:strCache>
                <c:ptCount val="1"/>
                <c:pt idx="0">
                  <c:v>East Asia and Pacific</c:v>
                </c:pt>
              </c:strCache>
            </c:strRef>
          </c:tx>
          <c:spPr>
            <a:solidFill>
              <a:srgbClr val="0070C0"/>
            </a:solidFill>
          </c:spPr>
          <c:invertIfNegative val="1"/>
          <c:dLbls>
            <c:dLbl>
              <c:idx val="0"/>
              <c:layout>
                <c:manualLayout>
                  <c:x val="-7.7796537452049258E-2"/>
                  <c:y val="-3.0376476377952755E-3"/>
                </c:manualLayout>
              </c:layout>
              <c:dLblPos val="r"/>
              <c:showLegendKey val="0"/>
              <c:showVal val="0"/>
              <c:showCatName val="0"/>
              <c:showSerName val="0"/>
              <c:showPercent val="0"/>
              <c:showBubbleSize val="1"/>
            </c:dLbl>
            <c:txPr>
              <a:bodyPr/>
              <a:lstStyle/>
              <a:p>
                <a:pPr>
                  <a:defRPr sz="1300">
                    <a:solidFill>
                      <a:srgbClr val="FFFFFF"/>
                    </a:solidFill>
                  </a:defRPr>
                </a:pPr>
                <a:endParaRPr lang="en-US"/>
              </a:p>
            </c:txPr>
            <c:showLegendKey val="0"/>
            <c:showVal val="0"/>
            <c:showCatName val="0"/>
            <c:showSerName val="0"/>
            <c:showPercent val="0"/>
            <c:showBubbleSize val="1"/>
            <c:showLeaderLines val="0"/>
          </c:dLbls>
          <c:xVal>
            <c:numRef>
              <c:f>'PPT chart'!$B$12</c:f>
              <c:numCache>
                <c:formatCode>0.00</c:formatCode>
                <c:ptCount val="1"/>
                <c:pt idx="0">
                  <c:v>-6.396473544778603</c:v>
                </c:pt>
              </c:numCache>
            </c:numRef>
          </c:xVal>
          <c:yVal>
            <c:numRef>
              <c:f>'PPT chart'!$G$12</c:f>
              <c:numCache>
                <c:formatCode>General</c:formatCode>
                <c:ptCount val="1"/>
                <c:pt idx="0">
                  <c:v>14.3</c:v>
                </c:pt>
              </c:numCache>
            </c:numRef>
          </c:yVal>
          <c:bubbleSize>
            <c:numRef>
              <c:f>'PPT chart'!$H$12</c:f>
              <c:numCache>
                <c:formatCode>0\ \ \ \ \ \ </c:formatCode>
                <c:ptCount val="1"/>
                <c:pt idx="0">
                  <c:v>284.39999999999998</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2"/>
          <c:order val="1"/>
          <c:tx>
            <c:strRef>
              <c:f>'PPT chart'!#REF!</c:f>
              <c:strCache>
                <c:ptCount val="1"/>
                <c:pt idx="0">
                  <c:v>#REF!</c:v>
                </c:pt>
              </c:strCache>
            </c:strRef>
          </c:tx>
          <c:invertIfNegative val="1"/>
          <c:dLbls>
            <c:dLbl>
              <c:idx val="0"/>
              <c:layout>
                <c:manualLayout>
                  <c:x val="-6.2230023239623067E-2"/>
                  <c:y val="-2.5594014824393287E-3"/>
                </c:manualLayout>
              </c:layout>
              <c:dLblPos val="r"/>
              <c:showLegendKey val="0"/>
              <c:showVal val="0"/>
              <c:showCatName val="0"/>
              <c:showSerName val="0"/>
              <c:showPercent val="0"/>
              <c:showBubbleSize val="1"/>
            </c:dLbl>
            <c:showLegendKey val="0"/>
            <c:showVal val="0"/>
            <c:showCatName val="0"/>
            <c:showSerName val="0"/>
            <c:showPercent val="0"/>
            <c:showBubbleSize val="1"/>
            <c:showLeaderLines val="0"/>
          </c:dLbls>
          <c:xVal>
            <c:numRef>
              <c:f>'PPT chart'!#REF!</c:f>
              <c:numCache>
                <c:formatCode>General</c:formatCode>
                <c:ptCount val="1"/>
                <c:pt idx="0">
                  <c:v>1</c:v>
                </c:pt>
              </c:numCache>
            </c:numRef>
          </c:xVal>
          <c:yVal>
            <c:numRef>
              <c:f>'PPT chart'!#REF!</c:f>
              <c:numCache>
                <c:formatCode>General</c:formatCode>
                <c:ptCount val="1"/>
                <c:pt idx="0">
                  <c:v>1</c:v>
                </c:pt>
              </c:numCache>
            </c:numRef>
          </c:yVal>
          <c:bubbleSize>
            <c:numRef>
              <c:f>'PPT chart'!#REF!</c:f>
            </c:numRef>
          </c:bubbleSize>
          <c:bubble3D val="1"/>
          <c:extLst/>
        </c:ser>
        <c:ser>
          <c:idx val="3"/>
          <c:order val="2"/>
          <c:tx>
            <c:strRef>
              <c:f>'PPT chart'!$A$15</c:f>
              <c:strCache>
                <c:ptCount val="1"/>
                <c:pt idx="0">
                  <c:v>Middle East and North Africa</c:v>
                </c:pt>
              </c:strCache>
            </c:strRef>
          </c:tx>
          <c:invertIfNegative val="1"/>
          <c:dLbls>
            <c:dLbl>
              <c:idx val="0"/>
              <c:layout>
                <c:manualLayout>
                  <c:x val="-5.7732687260246317E-3"/>
                  <c:y val="-1.9908546587926509E-3"/>
                </c:manualLayout>
              </c:layout>
              <c:dLblPos val="r"/>
              <c:showLegendKey val="0"/>
              <c:showVal val="0"/>
              <c:showCatName val="0"/>
              <c:showSerName val="0"/>
              <c:showPercent val="0"/>
              <c:showBubbleSize val="1"/>
            </c:dLbl>
            <c:txPr>
              <a:bodyPr/>
              <a:lstStyle/>
              <a:p>
                <a:pPr>
                  <a:defRPr sz="1300"/>
                </a:pPr>
                <a:endParaRPr lang="en-US"/>
              </a:p>
            </c:txPr>
            <c:showLegendKey val="0"/>
            <c:showVal val="0"/>
            <c:showCatName val="0"/>
            <c:showSerName val="0"/>
            <c:showPercent val="0"/>
            <c:showBubbleSize val="1"/>
            <c:showLeaderLines val="0"/>
          </c:dLbls>
          <c:xVal>
            <c:numRef>
              <c:f>'PPT chart'!$B$15</c:f>
              <c:numCache>
                <c:formatCode>0.00</c:formatCode>
                <c:ptCount val="1"/>
                <c:pt idx="0">
                  <c:v>-4.1588563843200976</c:v>
                </c:pt>
              </c:numCache>
            </c:numRef>
          </c:xVal>
          <c:yVal>
            <c:numRef>
              <c:f>'PPT chart'!$G$15</c:f>
              <c:numCache>
                <c:formatCode>??</c:formatCode>
                <c:ptCount val="1"/>
                <c:pt idx="0">
                  <c:v>2.7</c:v>
                </c:pt>
              </c:numCache>
            </c:numRef>
          </c:yVal>
          <c:bubbleSize>
            <c:numRef>
              <c:f>'PPT chart'!$H$15</c:f>
              <c:numCache>
                <c:formatCode>0\ \ \ \ \ \ </c:formatCode>
                <c:ptCount val="1"/>
                <c:pt idx="0">
                  <c:v>8.6</c:v>
                </c:pt>
              </c:numCache>
            </c:numRef>
          </c:bubbleSize>
          <c:bubble3D val="1"/>
          <c:extLst/>
        </c:ser>
        <c:ser>
          <c:idx val="4"/>
          <c:order val="3"/>
          <c:tx>
            <c:strRef>
              <c:f>'PPT chart'!$A$17</c:f>
              <c:strCache>
                <c:ptCount val="1"/>
                <c:pt idx="0">
                  <c:v>Sub-Saharan Africa</c:v>
                </c:pt>
              </c:strCache>
            </c:strRef>
          </c:tx>
          <c:invertIfNegative val="1"/>
          <c:dPt>
            <c:idx val="0"/>
            <c:invertIfNegative val="1"/>
            <c:bubble3D val="1"/>
            <c:spPr>
              <a:solidFill>
                <a:srgbClr val="FF6600"/>
              </a:solidFill>
            </c:spPr>
          </c:dPt>
          <c:dLbls>
            <c:dLbl>
              <c:idx val="0"/>
              <c:layout>
                <c:manualLayout>
                  <c:x val="-8.7740384615384498E-2"/>
                  <c:y val="4.495365813648294E-3"/>
                </c:manualLayout>
              </c:layout>
              <c:spPr/>
              <c:txPr>
                <a:bodyPr/>
                <a:lstStyle/>
                <a:p>
                  <a:pPr>
                    <a:defRPr sz="1300">
                      <a:solidFill>
                        <a:srgbClr val="FFFFFF"/>
                      </a:solidFill>
                    </a:defRPr>
                  </a:pPr>
                  <a:endParaRPr lang="en-US"/>
                </a:p>
              </c:txPr>
              <c:dLblPos val="r"/>
              <c:showLegendKey val="0"/>
              <c:showVal val="0"/>
              <c:showCatName val="0"/>
              <c:showSerName val="0"/>
              <c:showPercent val="0"/>
              <c:showBubbleSize val="1"/>
            </c:dLbl>
            <c:txPr>
              <a:bodyPr/>
              <a:lstStyle/>
              <a:p>
                <a:pPr>
                  <a:defRPr sz="1300"/>
                </a:pPr>
                <a:endParaRPr lang="en-US"/>
              </a:p>
            </c:txPr>
            <c:showLegendKey val="0"/>
            <c:showVal val="0"/>
            <c:showCatName val="0"/>
            <c:showSerName val="0"/>
            <c:showPercent val="0"/>
            <c:showBubbleSize val="1"/>
            <c:showLeaderLines val="0"/>
          </c:dLbls>
          <c:xVal>
            <c:numRef>
              <c:f>'PPT chart'!$B$17</c:f>
              <c:numCache>
                <c:formatCode>0.00</c:formatCode>
                <c:ptCount val="1"/>
                <c:pt idx="0">
                  <c:v>-0.9593184933973653</c:v>
                </c:pt>
              </c:numCache>
            </c:numRef>
          </c:xVal>
          <c:yVal>
            <c:numRef>
              <c:f>'PPT chart'!$G$17</c:f>
              <c:numCache>
                <c:formatCode>General</c:formatCode>
                <c:ptCount val="1"/>
                <c:pt idx="0">
                  <c:v>47.5</c:v>
                </c:pt>
              </c:numCache>
            </c:numRef>
          </c:yVal>
          <c:bubbleSize>
            <c:numRef>
              <c:f>'PPT chart'!$H$17</c:f>
              <c:numCache>
                <c:formatCode>0\ \ \ \ \ \ </c:formatCode>
                <c:ptCount val="1"/>
                <c:pt idx="0">
                  <c:v>386</c:v>
                </c:pt>
              </c:numCache>
            </c:numRef>
          </c:bubbleSize>
          <c:bubble3D val="1"/>
          <c:extLst/>
        </c:ser>
        <c:ser>
          <c:idx val="5"/>
          <c:order val="4"/>
          <c:tx>
            <c:strRef>
              <c:f>'PPT chart'!$A$16</c:f>
              <c:strCache>
                <c:ptCount val="1"/>
                <c:pt idx="0">
                  <c:v>South Asia</c:v>
                </c:pt>
              </c:strCache>
            </c:strRef>
          </c:tx>
          <c:invertIfNegative val="1"/>
          <c:dPt>
            <c:idx val="0"/>
            <c:invertIfNegative val="1"/>
            <c:bubble3D val="1"/>
            <c:spPr>
              <a:solidFill>
                <a:schemeClr val="accent1">
                  <a:lumMod val="75000"/>
                </a:schemeClr>
              </a:solidFill>
            </c:spPr>
          </c:dPt>
          <c:dLbls>
            <c:dLbl>
              <c:idx val="0"/>
              <c:layout>
                <c:manualLayout>
                  <c:x val="-0.10038082980012114"/>
                  <c:y val="4.8654855643044618E-3"/>
                </c:manualLayout>
              </c:layout>
              <c:dLblPos val="r"/>
              <c:showLegendKey val="0"/>
              <c:showVal val="0"/>
              <c:showCatName val="0"/>
              <c:showSerName val="0"/>
              <c:showPercent val="0"/>
              <c:showBubbleSize val="1"/>
            </c:dLbl>
            <c:txPr>
              <a:bodyPr/>
              <a:lstStyle/>
              <a:p>
                <a:pPr>
                  <a:defRPr sz="1300">
                    <a:solidFill>
                      <a:srgbClr val="FFFFFF"/>
                    </a:solidFill>
                  </a:defRPr>
                </a:pPr>
                <a:endParaRPr lang="en-US"/>
              </a:p>
            </c:txPr>
            <c:showLegendKey val="0"/>
            <c:showVal val="0"/>
            <c:showCatName val="0"/>
            <c:showSerName val="0"/>
            <c:showPercent val="0"/>
            <c:showBubbleSize val="1"/>
            <c:showLeaderLines val="0"/>
          </c:dLbls>
          <c:xVal>
            <c:numRef>
              <c:f>'PPT chart'!$B$16</c:f>
              <c:numCache>
                <c:formatCode>0.00</c:formatCode>
                <c:ptCount val="1"/>
                <c:pt idx="0">
                  <c:v>-2.2072454492181981</c:v>
                </c:pt>
              </c:numCache>
            </c:numRef>
          </c:xVal>
          <c:yVal>
            <c:numRef>
              <c:f>'PPT chart'!$G$16</c:f>
              <c:numCache>
                <c:formatCode>??</c:formatCode>
                <c:ptCount val="1"/>
                <c:pt idx="0">
                  <c:v>36</c:v>
                </c:pt>
              </c:numCache>
            </c:numRef>
          </c:yVal>
          <c:bubbleSize>
            <c:numRef>
              <c:f>'PPT chart'!$H$16</c:f>
              <c:numCache>
                <c:formatCode>0\ \ \ \ \ \ </c:formatCode>
                <c:ptCount val="1"/>
                <c:pt idx="0">
                  <c:v>570.9</c:v>
                </c:pt>
              </c:numCache>
            </c:numRef>
          </c:bubbleSize>
          <c:bubble3D val="1"/>
          <c:extLst/>
        </c:ser>
        <c:dLbls>
          <c:showLegendKey val="0"/>
          <c:showVal val="0"/>
          <c:showCatName val="0"/>
          <c:showSerName val="0"/>
          <c:showPercent val="0"/>
          <c:showBubbleSize val="0"/>
        </c:dLbls>
        <c:bubbleScale val="100"/>
        <c:showNegBubbles val="0"/>
        <c:axId val="37646336"/>
        <c:axId val="37648256"/>
      </c:bubbleChart>
      <c:valAx>
        <c:axId val="37646336"/>
        <c:scaling>
          <c:orientation val="minMax"/>
          <c:max val="0"/>
          <c:min val="-7.5"/>
        </c:scaling>
        <c:delete val="0"/>
        <c:axPos val="b"/>
        <c:title>
          <c:tx>
            <c:rich>
              <a:bodyPr/>
              <a:lstStyle/>
              <a:p>
                <a:pPr>
                  <a:defRPr sz="1200"/>
                </a:pPr>
                <a:r>
                  <a:rPr lang="en-US" sz="1200" dirty="0"/>
                  <a:t>Annual change: % population living under $1.25 a day </a:t>
                </a:r>
                <a:r>
                  <a:rPr lang="en-US" sz="1200" dirty="0" smtClean="0"/>
                  <a:t>(1990-2008)</a:t>
                </a:r>
                <a:endParaRPr lang="en-US" sz="1200" dirty="0"/>
              </a:p>
            </c:rich>
          </c:tx>
          <c:layout>
            <c:manualLayout>
              <c:xMode val="edge"/>
              <c:yMode val="edge"/>
              <c:x val="0.1962027949791697"/>
              <c:y val="0.92669083519985229"/>
            </c:manualLayout>
          </c:layout>
          <c:overlay val="0"/>
        </c:title>
        <c:numFmt formatCode="0" sourceLinked="0"/>
        <c:majorTickMark val="out"/>
        <c:minorTickMark val="none"/>
        <c:tickLblPos val="nextTo"/>
        <c:txPr>
          <a:bodyPr rot="0" vert="horz"/>
          <a:lstStyle/>
          <a:p>
            <a:pPr>
              <a:defRPr sz="1200" b="0"/>
            </a:pPr>
            <a:endParaRPr lang="en-US"/>
          </a:p>
        </c:txPr>
        <c:crossAx val="37648256"/>
        <c:crosses val="autoZero"/>
        <c:crossBetween val="midCat"/>
      </c:valAx>
      <c:valAx>
        <c:axId val="37648256"/>
        <c:scaling>
          <c:orientation val="minMax"/>
          <c:max val="55"/>
          <c:min val="0"/>
        </c:scaling>
        <c:delete val="0"/>
        <c:axPos val="l"/>
        <c:numFmt formatCode="0" sourceLinked="0"/>
        <c:majorTickMark val="in"/>
        <c:minorTickMark val="none"/>
        <c:tickLblPos val="high"/>
        <c:txPr>
          <a:bodyPr rot="0" vert="horz"/>
          <a:lstStyle/>
          <a:p>
            <a:pPr>
              <a:defRPr sz="1200" b="0"/>
            </a:pPr>
            <a:endParaRPr lang="en-US"/>
          </a:p>
        </c:txPr>
        <c:crossAx val="37646336"/>
        <c:crossesAt val="0"/>
        <c:crossBetween val="midCat"/>
        <c:majorUnit val="10"/>
      </c:valAx>
    </c:plotArea>
    <c:plotVisOnly val="1"/>
    <c:dispBlanksAs val="gap"/>
    <c:showDLblsOverMax val="0"/>
  </c:chart>
  <c:txPr>
    <a:bodyPr/>
    <a:lstStyle/>
    <a:p>
      <a:pPr>
        <a:defRPr sz="1200" b="1">
          <a:solidFill>
            <a:srgbClr val="000000"/>
          </a:solidFill>
          <a:latin typeface="Arial" pitchFamily="34" charset="0"/>
          <a:cs typeface="Arial"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226086009635061E-2"/>
          <c:y val="4.7165565997798656E-2"/>
          <c:w val="0.92035329924750942"/>
          <c:h val="0.78388620777241558"/>
        </c:manualLayout>
      </c:layout>
      <c:bubbleChart>
        <c:varyColors val="0"/>
        <c:ser>
          <c:idx val="0"/>
          <c:order val="0"/>
          <c:tx>
            <c:strRef>
              <c:f>'PPT chart'!$A$13</c:f>
              <c:strCache>
                <c:ptCount val="1"/>
                <c:pt idx="0">
                  <c:v>Africa</c:v>
                </c:pt>
              </c:strCache>
            </c:strRef>
          </c:tx>
          <c:spPr>
            <a:solidFill>
              <a:srgbClr val="FF6600"/>
            </a:solidFill>
            <a:ln w="12700">
              <a:noFill/>
              <a:prstDash val="solid"/>
            </a:ln>
          </c:spPr>
          <c:invertIfNegative val="1"/>
          <c:dLbls>
            <c:dLbl>
              <c:idx val="0"/>
              <c:layout>
                <c:manualLayout>
                  <c:x val="-8.1023920392475815E-2"/>
                  <c:y val="-4.0669714672762682E-2"/>
                </c:manualLayout>
              </c:layout>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r"/>
              <c:showLegendKey val="0"/>
              <c:showVal val="0"/>
              <c:showCatName val="0"/>
              <c:showSerName val="0"/>
              <c:showPercent val="0"/>
              <c:showBubbleSize val="1"/>
            </c:dLbl>
            <c:spPr>
              <a:noFill/>
              <a:ln w="25400">
                <a:noFill/>
              </a:ln>
            </c:spPr>
            <c:txPr>
              <a:bodyPr/>
              <a:lstStyle/>
              <a:p>
                <a:pPr>
                  <a:defRPr sz="1400" b="1" i="0" u="none" strike="noStrike" baseline="0">
                    <a:solidFill>
                      <a:srgbClr val="000000"/>
                    </a:solidFill>
                    <a:latin typeface="Arial"/>
                    <a:ea typeface="Arial"/>
                    <a:cs typeface="Arial"/>
                  </a:defRPr>
                </a:pPr>
                <a:endParaRPr lang="en-US"/>
              </a:p>
            </c:txPr>
            <c:showLegendKey val="0"/>
            <c:showVal val="0"/>
            <c:showCatName val="0"/>
            <c:showSerName val="0"/>
            <c:showPercent val="0"/>
            <c:showBubbleSize val="1"/>
            <c:showLeaderLines val="0"/>
          </c:dLbls>
          <c:xVal>
            <c:numRef>
              <c:f>'PPT chart'!$B$13</c:f>
              <c:numCache>
                <c:formatCode>0.00</c:formatCode>
                <c:ptCount val="1"/>
                <c:pt idx="0">
                  <c:v>-0.67880961963572295</c:v>
                </c:pt>
              </c:numCache>
            </c:numRef>
          </c:xVal>
          <c:yVal>
            <c:numRef>
              <c:f>'PPT chart'!$F$13</c:f>
              <c:numCache>
                <c:formatCode>General</c:formatCode>
                <c:ptCount val="1"/>
                <c:pt idx="0">
                  <c:v>23</c:v>
                </c:pt>
              </c:numCache>
            </c:numRef>
          </c:yVal>
          <c:bubbleSize>
            <c:numRef>
              <c:f>'PPT chart'!$G$13</c:f>
              <c:numCache>
                <c:formatCode>0\ \ \ \ \ \ </c:formatCode>
                <c:ptCount val="1"/>
                <c:pt idx="0">
                  <c:v>223.6</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12700">
                    <a:noFill/>
                    <a:prstDash val="solid"/>
                  </a:ln>
                </c14:spPr>
              </c14:invertSolidFillFmt>
            </c:ext>
          </c:extLst>
        </c:ser>
        <c:ser>
          <c:idx val="1"/>
          <c:order val="1"/>
          <c:tx>
            <c:strRef>
              <c:f>'PPT chart'!$A$15</c:f>
              <c:strCache>
                <c:ptCount val="1"/>
                <c:pt idx="0">
                  <c:v>L. America &amp; Caribbean</c:v>
                </c:pt>
              </c:strCache>
            </c:strRef>
          </c:tx>
          <c:spPr>
            <a:solidFill>
              <a:srgbClr val="008000"/>
            </a:solidFill>
            <a:ln w="12700">
              <a:noFill/>
              <a:prstDash val="solid"/>
            </a:ln>
          </c:spPr>
          <c:invertIfNegative val="1"/>
          <c:dLbls>
            <c:dLbl>
              <c:idx val="0"/>
              <c:layout>
                <c:manualLayout>
                  <c:x val="-4.4334009929954274E-2"/>
                  <c:y val="3.1751602897145187E-3"/>
                </c:manualLayout>
              </c:layout>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r"/>
              <c:showLegendKey val="0"/>
              <c:showVal val="0"/>
              <c:showCatName val="0"/>
              <c:showSerName val="0"/>
              <c:showPercent val="0"/>
              <c:showBubbleSize val="1"/>
            </c:dLbl>
            <c:spPr>
              <a:noFill/>
              <a:ln w="25400">
                <a:noFill/>
              </a:ln>
            </c:spPr>
            <c:txPr>
              <a:bodyPr/>
              <a:lstStyle/>
              <a:p>
                <a:pPr>
                  <a:defRPr sz="1300" b="1" i="0" u="none" strike="noStrike" baseline="0">
                    <a:solidFill>
                      <a:srgbClr val="FFFFFF"/>
                    </a:solidFill>
                    <a:latin typeface="Arial"/>
                    <a:ea typeface="Arial"/>
                    <a:cs typeface="Arial"/>
                  </a:defRPr>
                </a:pPr>
                <a:endParaRPr lang="en-US"/>
              </a:p>
            </c:txPr>
            <c:showLegendKey val="0"/>
            <c:showVal val="0"/>
            <c:showCatName val="0"/>
            <c:showSerName val="0"/>
            <c:showPercent val="0"/>
            <c:showBubbleSize val="1"/>
            <c:showLeaderLines val="0"/>
          </c:dLbls>
          <c:xVal>
            <c:numRef>
              <c:f>'PPT chart'!$B$15</c:f>
              <c:numCache>
                <c:formatCode>0.00</c:formatCode>
                <c:ptCount val="1"/>
                <c:pt idx="0">
                  <c:v>-2.2274026926268453</c:v>
                </c:pt>
              </c:numCache>
            </c:numRef>
          </c:xVal>
          <c:yVal>
            <c:numRef>
              <c:f>'PPT chart'!$F$15</c:f>
              <c:numCache>
                <c:formatCode>General</c:formatCode>
                <c:ptCount val="1"/>
                <c:pt idx="0">
                  <c:v>8</c:v>
                </c:pt>
              </c:numCache>
            </c:numRef>
          </c:yVal>
          <c:bubbleSize>
            <c:numRef>
              <c:f>'PPT chart'!$G$15</c:f>
              <c:numCache>
                <c:formatCode>0\ \ \ \ \ \ </c:formatCode>
                <c:ptCount val="1"/>
                <c:pt idx="0">
                  <c:v>47</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12700">
                    <a:noFill/>
                    <a:prstDash val="solid"/>
                  </a:ln>
                </c14:spPr>
              </c14:invertSolidFillFmt>
            </c:ext>
          </c:extLst>
        </c:ser>
        <c:ser>
          <c:idx val="2"/>
          <c:order val="2"/>
          <c:tx>
            <c:strRef>
              <c:f>'PPT chart'!$A$14</c:f>
              <c:strCache>
                <c:ptCount val="1"/>
                <c:pt idx="0">
                  <c:v>E. Asia</c:v>
                </c:pt>
              </c:strCache>
            </c:strRef>
          </c:tx>
          <c:spPr>
            <a:solidFill>
              <a:srgbClr val="FFC000"/>
            </a:solidFill>
            <a:ln w="12700">
              <a:noFill/>
              <a:prstDash val="solid"/>
            </a:ln>
          </c:spPr>
          <c:invertIfNegative val="1"/>
          <c:dPt>
            <c:idx val="0"/>
            <c:invertIfNegative val="1"/>
            <c:bubble3D val="1"/>
            <c:spPr>
              <a:solidFill>
                <a:srgbClr val="0070C0"/>
              </a:solidFill>
              <a:ln w="12700">
                <a:noFill/>
                <a:prstDash val="solid"/>
              </a:ln>
            </c:spPr>
          </c:dPt>
          <c:dLbls>
            <c:dLbl>
              <c:idx val="0"/>
              <c:layout>
                <c:manualLayout>
                  <c:x val="-7.2161757199974766E-2"/>
                  <c:y val="-2.5594784522902378E-3"/>
                </c:manualLayout>
              </c:layout>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r"/>
              <c:showLegendKey val="0"/>
              <c:showVal val="0"/>
              <c:showCatName val="0"/>
              <c:showSerName val="0"/>
              <c:showPercent val="0"/>
              <c:showBubbleSize val="1"/>
            </c:dLbl>
            <c:spPr>
              <a:noFill/>
              <a:ln w="25400">
                <a:noFill/>
              </a:ln>
            </c:spPr>
            <c:txPr>
              <a:bodyPr/>
              <a:lstStyle/>
              <a:p>
                <a:pPr>
                  <a:defRPr sz="1300" b="1" i="0" u="none" strike="noStrike" baseline="0">
                    <a:solidFill>
                      <a:srgbClr val="FFFFFF"/>
                    </a:solidFill>
                    <a:latin typeface="Arial"/>
                    <a:ea typeface="Arial"/>
                    <a:cs typeface="Arial"/>
                  </a:defRPr>
                </a:pPr>
                <a:endParaRPr lang="en-US"/>
              </a:p>
            </c:txPr>
            <c:showLegendKey val="0"/>
            <c:showVal val="0"/>
            <c:showCatName val="0"/>
            <c:showSerName val="0"/>
            <c:showPercent val="0"/>
            <c:showBubbleSize val="1"/>
            <c:showLeaderLines val="0"/>
          </c:dLbls>
          <c:xVal>
            <c:numRef>
              <c:f>'PPT chart'!$B$14</c:f>
              <c:numCache>
                <c:formatCode>0.00</c:formatCode>
                <c:ptCount val="1"/>
                <c:pt idx="0">
                  <c:v>-3.2127402690118378</c:v>
                </c:pt>
              </c:numCache>
            </c:numRef>
          </c:xVal>
          <c:yVal>
            <c:numRef>
              <c:f>'PPT chart'!$F$14</c:f>
              <c:numCache>
                <c:formatCode>??</c:formatCode>
                <c:ptCount val="1"/>
                <c:pt idx="0">
                  <c:v>10</c:v>
                </c:pt>
              </c:numCache>
            </c:numRef>
          </c:yVal>
          <c:bubbleSize>
            <c:numRef>
              <c:f>'PPT chart'!$G$14</c:f>
              <c:numCache>
                <c:formatCode>0\ \ \ \ \ \ </c:formatCode>
                <c:ptCount val="1"/>
                <c:pt idx="0">
                  <c:v>139.4</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12700">
                    <a:noFill/>
                    <a:prstDash val="solid"/>
                  </a:ln>
                </c14:spPr>
              </c14:invertSolidFillFmt>
            </c:ext>
          </c:extLst>
        </c:ser>
        <c:ser>
          <c:idx val="3"/>
          <c:order val="3"/>
          <c:tx>
            <c:strRef>
              <c:f>'PPT chart'!$A$17</c:f>
              <c:strCache>
                <c:ptCount val="1"/>
                <c:pt idx="0">
                  <c:v>S. Asia</c:v>
                </c:pt>
              </c:strCache>
            </c:strRef>
          </c:tx>
          <c:spPr>
            <a:solidFill>
              <a:srgbClr val="A03033"/>
            </a:solidFill>
            <a:ln w="12700">
              <a:noFill/>
              <a:prstDash val="solid"/>
            </a:ln>
          </c:spPr>
          <c:invertIfNegative val="1"/>
          <c:dLbls>
            <c:dLbl>
              <c:idx val="0"/>
              <c:layout>
                <c:manualLayout>
                  <c:x val="-8.9024303776086403E-2"/>
                  <c:y val="3.8095842858351893E-3"/>
                </c:manualLayout>
              </c:layout>
              <c:spPr>
                <a:noFill/>
                <a:ln w="25400">
                  <a:noFill/>
                </a:ln>
              </c:spPr>
              <c:txPr>
                <a:bodyPr/>
                <a:lstStyle/>
                <a:p>
                  <a:pPr>
                    <a:defRPr sz="1400" b="1" i="0" u="none" strike="noStrike" baseline="0">
                      <a:solidFill>
                        <a:srgbClr val="FFFFFF"/>
                      </a:solidFill>
                      <a:latin typeface="Arial"/>
                      <a:ea typeface="Arial"/>
                      <a:cs typeface="Arial"/>
                    </a:defRPr>
                  </a:pPr>
                  <a:endParaRPr lang="en-US"/>
                </a:p>
              </c:txPr>
              <c:dLblPos val="r"/>
              <c:showLegendKey val="0"/>
              <c:showVal val="0"/>
              <c:showCatName val="0"/>
              <c:showSerName val="0"/>
              <c:showPercent val="0"/>
              <c:showBubbleSize val="1"/>
            </c:dLbl>
            <c:spPr>
              <a:noFill/>
              <a:ln w="25400">
                <a:noFill/>
              </a:ln>
            </c:spPr>
            <c:txPr>
              <a:bodyPr/>
              <a:lstStyle/>
              <a:p>
                <a:pPr>
                  <a:defRPr sz="1300" b="1" i="0" u="none" strike="noStrike" baseline="0">
                    <a:solidFill>
                      <a:srgbClr val="FFFFFF"/>
                    </a:solidFill>
                    <a:latin typeface="Arial"/>
                    <a:ea typeface="Arial"/>
                    <a:cs typeface="Arial"/>
                  </a:defRPr>
                </a:pPr>
                <a:endParaRPr lang="en-US"/>
              </a:p>
            </c:txPr>
            <c:showLegendKey val="0"/>
            <c:showVal val="0"/>
            <c:showCatName val="0"/>
            <c:showSerName val="0"/>
            <c:showPercent val="0"/>
            <c:showBubbleSize val="1"/>
            <c:showLeaderLines val="0"/>
          </c:dLbls>
          <c:xVal>
            <c:numRef>
              <c:f>'PPT chart'!$B$17</c:f>
              <c:numCache>
                <c:formatCode>0.00</c:formatCode>
                <c:ptCount val="1"/>
                <c:pt idx="0">
                  <c:v>-0.52810161338325834</c:v>
                </c:pt>
              </c:numCache>
            </c:numRef>
          </c:xVal>
          <c:yVal>
            <c:numRef>
              <c:f>'PPT chart'!$F$17</c:f>
              <c:numCache>
                <c:formatCode>??</c:formatCode>
                <c:ptCount val="1"/>
                <c:pt idx="0">
                  <c:v>20</c:v>
                </c:pt>
              </c:numCache>
            </c:numRef>
          </c:yVal>
          <c:bubbleSize>
            <c:numRef>
              <c:f>'PPT chart'!$G$17</c:f>
              <c:numCache>
                <c:formatCode>0\ \ \ \ \ \ </c:formatCode>
                <c:ptCount val="1"/>
                <c:pt idx="0">
                  <c:v>330.1</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12700">
                    <a:noFill/>
                    <a:prstDash val="solid"/>
                  </a:ln>
                </c14:spPr>
              </c14:invertSolidFillFmt>
            </c:ext>
          </c:extLst>
        </c:ser>
        <c:ser>
          <c:idx val="4"/>
          <c:order val="4"/>
          <c:tx>
            <c:strRef>
              <c:f>'PPT chart'!$A$19</c:f>
              <c:strCache>
                <c:ptCount val="1"/>
                <c:pt idx="0">
                  <c:v>W. Asia</c:v>
                </c:pt>
              </c:strCache>
            </c:strRef>
          </c:tx>
          <c:spPr>
            <a:solidFill>
              <a:srgbClr val="22122F"/>
            </a:solidFill>
            <a:ln w="12700">
              <a:noFill/>
              <a:prstDash val="solid"/>
            </a:ln>
          </c:spPr>
          <c:invertIfNegative val="1"/>
          <c:dPt>
            <c:idx val="0"/>
            <c:invertIfNegative val="1"/>
            <c:bubble3D val="1"/>
            <c:spPr>
              <a:solidFill>
                <a:srgbClr val="FF0000"/>
              </a:solidFill>
              <a:ln w="12700">
                <a:noFill/>
                <a:prstDash val="solid"/>
              </a:ln>
            </c:spPr>
          </c:dPt>
          <c:dLbls>
            <c:dLbl>
              <c:idx val="0"/>
              <c:layout>
                <c:manualLayout>
                  <c:x val="-3.6768791691225371E-2"/>
                  <c:y val="-4.414338328676657E-2"/>
                </c:manualLayout>
              </c:layout>
              <c:spPr>
                <a:noFill/>
                <a:ln w="25400">
                  <a:noFill/>
                </a:ln>
              </c:spPr>
              <c:txPr>
                <a:bodyPr/>
                <a:lstStyle/>
                <a:p>
                  <a:pPr>
                    <a:defRPr sz="1400" b="1" i="0" u="none" strike="noStrike" baseline="0">
                      <a:solidFill>
                        <a:schemeClr val="accent4">
                          <a:lumMod val="50000"/>
                        </a:schemeClr>
                      </a:solidFill>
                      <a:latin typeface="Arial"/>
                      <a:ea typeface="Arial"/>
                      <a:cs typeface="Arial"/>
                    </a:defRPr>
                  </a:pPr>
                  <a:endParaRPr lang="en-US"/>
                </a:p>
              </c:txPr>
              <c:dLblPos val="r"/>
              <c:showLegendKey val="0"/>
              <c:showVal val="0"/>
              <c:showCatName val="0"/>
              <c:showSerName val="0"/>
              <c:showPercent val="0"/>
              <c:showBubbleSize val="1"/>
            </c:dLbl>
            <c:spPr>
              <a:noFill/>
              <a:ln w="25400">
                <a:noFill/>
              </a:ln>
            </c:spPr>
            <c:txPr>
              <a:bodyPr/>
              <a:lstStyle/>
              <a:p>
                <a:pPr>
                  <a:defRPr sz="1100" b="1" i="0" u="none" strike="noStrike" baseline="0">
                    <a:solidFill>
                      <a:schemeClr val="accent4">
                        <a:lumMod val="50000"/>
                      </a:schemeClr>
                    </a:solidFill>
                    <a:latin typeface="Arial"/>
                    <a:ea typeface="Arial"/>
                    <a:cs typeface="Arial"/>
                  </a:defRPr>
                </a:pPr>
                <a:endParaRPr lang="en-US"/>
              </a:p>
            </c:txPr>
            <c:showLegendKey val="0"/>
            <c:showVal val="0"/>
            <c:showCatName val="0"/>
            <c:showSerName val="0"/>
            <c:showPercent val="0"/>
            <c:showBubbleSize val="1"/>
            <c:showLeaderLines val="0"/>
          </c:dLbls>
          <c:xVal>
            <c:numRef>
              <c:f>'PPT chart'!$B$19</c:f>
              <c:numCache>
                <c:formatCode>0.00</c:formatCode>
                <c:ptCount val="1"/>
                <c:pt idx="0">
                  <c:v>0.8600701982397041</c:v>
                </c:pt>
              </c:numCache>
            </c:numRef>
          </c:xVal>
          <c:yVal>
            <c:numRef>
              <c:f>'PPT chart'!$F$19</c:f>
              <c:numCache>
                <c:formatCode>General</c:formatCode>
                <c:ptCount val="1"/>
                <c:pt idx="0">
                  <c:v>7</c:v>
                </c:pt>
              </c:numCache>
            </c:numRef>
          </c:yVal>
          <c:bubbleSize>
            <c:numRef>
              <c:f>'PPT chart'!$G$19</c:f>
              <c:numCache>
                <c:formatCode>0\ \ \ \ \ \ </c:formatCode>
                <c:ptCount val="1"/>
                <c:pt idx="0">
                  <c:v>14.2</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12700">
                    <a:noFill/>
                    <a:prstDash val="solid"/>
                  </a:ln>
                </c14:spPr>
              </c14:invertSolidFillFmt>
            </c:ext>
          </c:extLst>
        </c:ser>
        <c:ser>
          <c:idx val="5"/>
          <c:order val="5"/>
          <c:tx>
            <c:strRef>
              <c:f>'PPT chart'!$A$18</c:f>
              <c:strCache>
                <c:ptCount val="1"/>
                <c:pt idx="0">
                  <c:v>S. E. Asia</c:v>
                </c:pt>
              </c:strCache>
            </c:strRef>
          </c:tx>
          <c:spPr>
            <a:solidFill>
              <a:srgbClr val="7030A0"/>
            </a:solidFill>
            <a:ln w="12700">
              <a:noFill/>
              <a:prstDash val="solid"/>
            </a:ln>
          </c:spPr>
          <c:invertIfNegative val="1"/>
          <c:dLbls>
            <c:dLbl>
              <c:idx val="0"/>
              <c:layout>
                <c:manualLayout>
                  <c:x val="-5.5260228212444799E-2"/>
                  <c:y val="-2.9464058928117855E-3"/>
                </c:manualLayout>
              </c:layout>
              <c:dLblPos val="r"/>
              <c:showLegendKey val="0"/>
              <c:showVal val="0"/>
              <c:showCatName val="0"/>
              <c:showSerName val="0"/>
              <c:showPercent val="0"/>
              <c:showBubbleSize val="1"/>
            </c:dLbl>
            <c:spPr>
              <a:noFill/>
              <a:ln w="25400">
                <a:noFill/>
              </a:ln>
            </c:spPr>
            <c:txPr>
              <a:bodyPr/>
              <a:lstStyle/>
              <a:p>
                <a:pPr>
                  <a:defRPr sz="1400" b="1" i="0" u="none" strike="noStrike" baseline="0">
                    <a:solidFill>
                      <a:srgbClr val="FFFFFF"/>
                    </a:solidFill>
                    <a:latin typeface="Arial"/>
                    <a:ea typeface="Arial"/>
                    <a:cs typeface="Arial"/>
                  </a:defRPr>
                </a:pPr>
                <a:endParaRPr lang="en-US"/>
              </a:p>
            </c:txPr>
            <c:showLegendKey val="0"/>
            <c:showVal val="0"/>
            <c:showCatName val="0"/>
            <c:showSerName val="0"/>
            <c:showPercent val="0"/>
            <c:showBubbleSize val="1"/>
            <c:showLeaderLines val="0"/>
          </c:dLbls>
          <c:xVal>
            <c:numRef>
              <c:f>'PPT chart'!$B$18</c:f>
              <c:numCache>
                <c:formatCode>0.00</c:formatCode>
                <c:ptCount val="1"/>
                <c:pt idx="0">
                  <c:v>-2.9500362644369837</c:v>
                </c:pt>
              </c:numCache>
            </c:numRef>
          </c:xVal>
          <c:yVal>
            <c:numRef>
              <c:f>'PPT chart'!$F$18</c:f>
              <c:numCache>
                <c:formatCode>??</c:formatCode>
                <c:ptCount val="1"/>
                <c:pt idx="0">
                  <c:v>14</c:v>
                </c:pt>
              </c:numCache>
            </c:numRef>
          </c:yVal>
          <c:bubbleSize>
            <c:numRef>
              <c:f>'PPT chart'!$G$18</c:f>
              <c:numCache>
                <c:formatCode>0\ \ \ \ \ \ </c:formatCode>
                <c:ptCount val="1"/>
                <c:pt idx="0">
                  <c:v>77.400000000000006</c:v>
                </c:pt>
              </c:numCache>
            </c:numRef>
          </c:bubbleSize>
          <c:bubble3D val="1"/>
          <c:extLst>
            <c:ext xmlns:c14="http://schemas.microsoft.com/office/drawing/2007/8/2/chart" uri="{6F2FDCE9-48DA-4B69-8628-5D25D57E5C99}">
              <c14:invertSolidFillFmt>
                <c14:spPr xmlns:c14="http://schemas.microsoft.com/office/drawing/2007/8/2/chart">
                  <a:solidFill>
                    <a:srgbClr val="FFFFFF"/>
                  </a:solidFill>
                  <a:ln w="12700">
                    <a:noFill/>
                    <a:prstDash val="solid"/>
                  </a:ln>
                </c14:spPr>
              </c14:invertSolidFillFmt>
            </c:ext>
          </c:extLst>
        </c:ser>
        <c:dLbls>
          <c:showLegendKey val="0"/>
          <c:showVal val="0"/>
          <c:showCatName val="0"/>
          <c:showSerName val="0"/>
          <c:showPercent val="0"/>
          <c:showBubbleSize val="0"/>
        </c:dLbls>
        <c:bubbleScale val="100"/>
        <c:showNegBubbles val="0"/>
        <c:axId val="38333824"/>
        <c:axId val="37889152"/>
      </c:bubbleChart>
      <c:valAx>
        <c:axId val="38333824"/>
        <c:scaling>
          <c:orientation val="minMax"/>
          <c:min val="-4"/>
        </c:scaling>
        <c:delete val="0"/>
        <c:axPos val="b"/>
        <c:title>
          <c:tx>
            <c:rich>
              <a:bodyPr/>
              <a:lstStyle/>
              <a:p>
                <a:pPr>
                  <a:defRPr sz="1200" b="1" i="0" u="none" strike="noStrike" baseline="0">
                    <a:solidFill>
                      <a:sysClr val="windowText" lastClr="000000"/>
                    </a:solidFill>
                    <a:latin typeface="Arial"/>
                    <a:ea typeface="Arial"/>
                    <a:cs typeface="Arial"/>
                  </a:defRPr>
                </a:pPr>
                <a:r>
                  <a:rPr lang="en-US" sz="1200" b="1">
                    <a:solidFill>
                      <a:sysClr val="windowText" lastClr="000000"/>
                    </a:solidFill>
                  </a:rPr>
                  <a:t>Annual change in prevalence of undernourishment 1990-2008 (%)</a:t>
                </a:r>
              </a:p>
            </c:rich>
          </c:tx>
          <c:layout>
            <c:manualLayout>
              <c:xMode val="edge"/>
              <c:yMode val="edge"/>
              <c:x val="0.24226062099062623"/>
              <c:y val="0.93631593429853521"/>
            </c:manualLayout>
          </c:layout>
          <c:overlay val="0"/>
          <c:spPr>
            <a:noFill/>
            <a:ln w="25400">
              <a:noFill/>
            </a:ln>
          </c:spPr>
        </c:title>
        <c:numFmt formatCode="0" sourceLinked="0"/>
        <c:majorTickMark val="out"/>
        <c:minorTickMark val="none"/>
        <c:tickLblPos val="nextTo"/>
        <c:spPr>
          <a:ln w="3175">
            <a:solidFill>
              <a:srgbClr val="80808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7889152"/>
        <c:crossesAt val="0"/>
        <c:crossBetween val="midCat"/>
      </c:valAx>
      <c:valAx>
        <c:axId val="37889152"/>
        <c:scaling>
          <c:orientation val="minMax"/>
        </c:scaling>
        <c:delete val="0"/>
        <c:axPos val="l"/>
        <c:numFmt formatCode="0" sourceLinked="0"/>
        <c:majorTickMark val="in"/>
        <c:minorTickMark val="none"/>
        <c:tickLblPos val="high"/>
        <c:spPr>
          <a:ln w="3175">
            <a:solidFill>
              <a:srgbClr val="808080"/>
            </a:solidFill>
            <a:prstDash val="solid"/>
          </a:ln>
        </c:spPr>
        <c:txPr>
          <a:bodyPr rot="0" vert="horz"/>
          <a:lstStyle/>
          <a:p>
            <a:pPr>
              <a:defRPr sz="1200" b="0" i="0" u="none" strike="noStrike" baseline="0">
                <a:solidFill>
                  <a:sysClr val="windowText" lastClr="000000"/>
                </a:solidFill>
                <a:latin typeface="Arial"/>
                <a:ea typeface="Arial"/>
                <a:cs typeface="Arial"/>
              </a:defRPr>
            </a:pPr>
            <a:endParaRPr lang="en-US"/>
          </a:p>
        </c:txPr>
        <c:crossAx val="38333824"/>
        <c:crosses val="autoZero"/>
        <c:crossBetween val="midCat"/>
        <c:majorUnit val="5"/>
      </c:valAx>
      <c:spPr>
        <a:noFill/>
        <a:ln w="25400">
          <a:noFill/>
        </a:ln>
      </c:spPr>
    </c:plotArea>
    <c:plotVisOnly val="1"/>
    <c:dispBlanksAs val="gap"/>
    <c:showDLblsOverMax val="0"/>
  </c:chart>
  <c:spPr>
    <a:noFill/>
    <a:ln w="9525">
      <a:noFill/>
    </a:ln>
  </c:spPr>
  <c:txPr>
    <a:bodyPr/>
    <a:lstStyle/>
    <a:p>
      <a:pPr>
        <a:defRPr sz="17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6895728942973"/>
          <c:y val="1.9588466006464005E-2"/>
          <c:w val="0.77272822715342404"/>
          <c:h val="0.80117633023144841"/>
        </c:manualLayout>
      </c:layout>
      <c:lineChart>
        <c:grouping val="standard"/>
        <c:varyColors val="0"/>
        <c:ser>
          <c:idx val="0"/>
          <c:order val="0"/>
          <c:tx>
            <c:v>Maize</c:v>
          </c:tx>
          <c:spPr>
            <a:ln w="31750">
              <a:solidFill>
                <a:srgbClr val="FFC000"/>
              </a:solidFill>
              <a:prstDash val="solid"/>
            </a:ln>
          </c:spPr>
          <c:marker>
            <c:symbol val="none"/>
          </c:marker>
          <c:cat>
            <c:numRef>
              <c:f>'Grain prices'!$A$35:$A$95</c:f>
              <c:numCache>
                <c:formatCode>mmm\-yy</c:formatCode>
                <c:ptCount val="61"/>
                <c:pt idx="0">
                  <c:v>39264</c:v>
                </c:pt>
                <c:pt idx="1">
                  <c:v>39295</c:v>
                </c:pt>
                <c:pt idx="2">
                  <c:v>39326</c:v>
                </c:pt>
                <c:pt idx="3">
                  <c:v>39356</c:v>
                </c:pt>
                <c:pt idx="4">
                  <c:v>39387</c:v>
                </c:pt>
                <c:pt idx="5">
                  <c:v>39417</c:v>
                </c:pt>
                <c:pt idx="6">
                  <c:v>39448</c:v>
                </c:pt>
                <c:pt idx="7">
                  <c:v>39479</c:v>
                </c:pt>
                <c:pt idx="8">
                  <c:v>39508</c:v>
                </c:pt>
                <c:pt idx="9">
                  <c:v>39539</c:v>
                </c:pt>
                <c:pt idx="10">
                  <c:v>39569</c:v>
                </c:pt>
                <c:pt idx="11">
                  <c:v>39600</c:v>
                </c:pt>
                <c:pt idx="12">
                  <c:v>39630</c:v>
                </c:pt>
                <c:pt idx="13">
                  <c:v>39661</c:v>
                </c:pt>
                <c:pt idx="14">
                  <c:v>39692</c:v>
                </c:pt>
                <c:pt idx="15">
                  <c:v>39722</c:v>
                </c:pt>
                <c:pt idx="16">
                  <c:v>39753</c:v>
                </c:pt>
                <c:pt idx="17">
                  <c:v>39783</c:v>
                </c:pt>
                <c:pt idx="18">
                  <c:v>39814</c:v>
                </c:pt>
                <c:pt idx="19">
                  <c:v>39845</c:v>
                </c:pt>
                <c:pt idx="20">
                  <c:v>39873</c:v>
                </c:pt>
                <c:pt idx="21">
                  <c:v>39904</c:v>
                </c:pt>
                <c:pt idx="22">
                  <c:v>39934</c:v>
                </c:pt>
                <c:pt idx="23">
                  <c:v>39965</c:v>
                </c:pt>
                <c:pt idx="24">
                  <c:v>39995</c:v>
                </c:pt>
                <c:pt idx="25">
                  <c:v>40026</c:v>
                </c:pt>
                <c:pt idx="26">
                  <c:v>40057</c:v>
                </c:pt>
                <c:pt idx="27">
                  <c:v>40087</c:v>
                </c:pt>
                <c:pt idx="28">
                  <c:v>40118</c:v>
                </c:pt>
                <c:pt idx="29">
                  <c:v>40148</c:v>
                </c:pt>
                <c:pt idx="30">
                  <c:v>40179</c:v>
                </c:pt>
                <c:pt idx="31">
                  <c:v>40210</c:v>
                </c:pt>
                <c:pt idx="32">
                  <c:v>40238</c:v>
                </c:pt>
                <c:pt idx="33">
                  <c:v>40269</c:v>
                </c:pt>
                <c:pt idx="34">
                  <c:v>40299</c:v>
                </c:pt>
                <c:pt idx="35">
                  <c:v>40330</c:v>
                </c:pt>
                <c:pt idx="36">
                  <c:v>40360</c:v>
                </c:pt>
                <c:pt idx="37">
                  <c:v>40391</c:v>
                </c:pt>
                <c:pt idx="38">
                  <c:v>40422</c:v>
                </c:pt>
                <c:pt idx="39">
                  <c:v>40452</c:v>
                </c:pt>
                <c:pt idx="40">
                  <c:v>40483</c:v>
                </c:pt>
                <c:pt idx="41">
                  <c:v>40513</c:v>
                </c:pt>
                <c:pt idx="42">
                  <c:v>40544</c:v>
                </c:pt>
                <c:pt idx="43">
                  <c:v>40575</c:v>
                </c:pt>
                <c:pt idx="44">
                  <c:v>40603</c:v>
                </c:pt>
                <c:pt idx="45">
                  <c:v>40634</c:v>
                </c:pt>
                <c:pt idx="46">
                  <c:v>40664</c:v>
                </c:pt>
                <c:pt idx="47">
                  <c:v>40705</c:v>
                </c:pt>
                <c:pt idx="48">
                  <c:v>40735</c:v>
                </c:pt>
                <c:pt idx="49">
                  <c:v>40766</c:v>
                </c:pt>
                <c:pt idx="50">
                  <c:v>40797</c:v>
                </c:pt>
                <c:pt idx="51">
                  <c:v>40827</c:v>
                </c:pt>
                <c:pt idx="52">
                  <c:v>40858</c:v>
                </c:pt>
                <c:pt idx="53">
                  <c:v>40888</c:v>
                </c:pt>
                <c:pt idx="54">
                  <c:v>40919</c:v>
                </c:pt>
                <c:pt idx="55">
                  <c:v>40951</c:v>
                </c:pt>
                <c:pt idx="56">
                  <c:v>40980</c:v>
                </c:pt>
                <c:pt idx="57">
                  <c:v>41011</c:v>
                </c:pt>
                <c:pt idx="58">
                  <c:v>41041</c:v>
                </c:pt>
                <c:pt idx="59">
                  <c:v>41072</c:v>
                </c:pt>
                <c:pt idx="60">
                  <c:v>41102</c:v>
                </c:pt>
              </c:numCache>
            </c:numRef>
          </c:cat>
          <c:val>
            <c:numRef>
              <c:f>'Grain prices'!$B$35:$B$95</c:f>
              <c:numCache>
                <c:formatCode>0.0</c:formatCode>
                <c:ptCount val="61"/>
                <c:pt idx="0">
                  <c:v>148.62</c:v>
                </c:pt>
                <c:pt idx="1">
                  <c:v>150.9</c:v>
                </c:pt>
                <c:pt idx="2">
                  <c:v>157.77000000000001</c:v>
                </c:pt>
                <c:pt idx="3">
                  <c:v>164.51</c:v>
                </c:pt>
                <c:pt idx="4">
                  <c:v>171.02</c:v>
                </c:pt>
                <c:pt idx="5">
                  <c:v>183.44</c:v>
                </c:pt>
                <c:pt idx="6">
                  <c:v>203.2</c:v>
                </c:pt>
                <c:pt idx="7">
                  <c:v>221.76</c:v>
                </c:pt>
                <c:pt idx="8">
                  <c:v>232.67</c:v>
                </c:pt>
                <c:pt idx="9">
                  <c:v>245.47</c:v>
                </c:pt>
                <c:pt idx="10">
                  <c:v>245.57</c:v>
                </c:pt>
                <c:pt idx="11" formatCode="General">
                  <c:v>294.18</c:v>
                </c:pt>
                <c:pt idx="12" formatCode="General">
                  <c:v>269.64999999999998</c:v>
                </c:pt>
                <c:pt idx="13" formatCode="General">
                  <c:v>234.75</c:v>
                </c:pt>
                <c:pt idx="14" formatCode="General">
                  <c:v>234.44</c:v>
                </c:pt>
                <c:pt idx="15" formatCode="General">
                  <c:v>180.7</c:v>
                </c:pt>
                <c:pt idx="16" formatCode="General">
                  <c:v>158.41999999999999</c:v>
                </c:pt>
                <c:pt idx="17" formatCode="General">
                  <c:v>158.36000000000001</c:v>
                </c:pt>
                <c:pt idx="18" formatCode="General">
                  <c:v>175.58</c:v>
                </c:pt>
                <c:pt idx="19" formatCode="General">
                  <c:v>163.94</c:v>
                </c:pt>
                <c:pt idx="20" formatCode="General">
                  <c:v>163.46</c:v>
                </c:pt>
                <c:pt idx="21" formatCode="General">
                  <c:v>169.95</c:v>
                </c:pt>
                <c:pt idx="22" formatCode="General">
                  <c:v>176.96</c:v>
                </c:pt>
                <c:pt idx="23" formatCode="General">
                  <c:v>182.57</c:v>
                </c:pt>
                <c:pt idx="24" formatCode="General">
                  <c:v>151.88</c:v>
                </c:pt>
                <c:pt idx="25" formatCode="General">
                  <c:v>152.80000000000001</c:v>
                </c:pt>
                <c:pt idx="26" formatCode="General">
                  <c:v>150</c:v>
                </c:pt>
                <c:pt idx="27" formatCode="General">
                  <c:v>165.8</c:v>
                </c:pt>
                <c:pt idx="28" formatCode="General">
                  <c:v>172.04</c:v>
                </c:pt>
                <c:pt idx="29" formatCode="General">
                  <c:v>166.54</c:v>
                </c:pt>
                <c:pt idx="30" formatCode="General">
                  <c:v>166.9</c:v>
                </c:pt>
                <c:pt idx="31" formatCode="General">
                  <c:v>162.35</c:v>
                </c:pt>
                <c:pt idx="32" formatCode="General">
                  <c:v>159.38999999999999</c:v>
                </c:pt>
                <c:pt idx="33" formatCode="General">
                  <c:v>155.66</c:v>
                </c:pt>
                <c:pt idx="34" formatCode="General">
                  <c:v>163.04</c:v>
                </c:pt>
                <c:pt idx="35" formatCode="General">
                  <c:v>153.54</c:v>
                </c:pt>
                <c:pt idx="36" formatCode="General">
                  <c:v>157.71</c:v>
                </c:pt>
                <c:pt idx="37" formatCode="General">
                  <c:v>172.44</c:v>
                </c:pt>
                <c:pt idx="38" formatCode="General">
                  <c:v>198.24</c:v>
                </c:pt>
                <c:pt idx="39" formatCode="General">
                  <c:v>231.17</c:v>
                </c:pt>
                <c:pt idx="40" formatCode="General">
                  <c:v>237.54</c:v>
                </c:pt>
                <c:pt idx="41" formatCode="General">
                  <c:v>247.71</c:v>
                </c:pt>
                <c:pt idx="42" formatCode="General">
                  <c:v>262.83</c:v>
                </c:pt>
                <c:pt idx="43" formatCode="General">
                  <c:v>287.14999999999998</c:v>
                </c:pt>
                <c:pt idx="44" formatCode="General">
                  <c:v>292.14</c:v>
                </c:pt>
                <c:pt idx="45" formatCode="General">
                  <c:v>314.06</c:v>
                </c:pt>
                <c:pt idx="46" formatCode="General">
                  <c:v>306.63</c:v>
                </c:pt>
                <c:pt idx="47" formatCode="General">
                  <c:v>314.20999999999998</c:v>
                </c:pt>
                <c:pt idx="48" formatCode="General">
                  <c:v>301.74</c:v>
                </c:pt>
                <c:pt idx="49" formatCode="General">
                  <c:v>308.38</c:v>
                </c:pt>
                <c:pt idx="50" formatCode="General">
                  <c:v>305.63</c:v>
                </c:pt>
                <c:pt idx="51" formatCode="General">
                  <c:v>274.79000000000002</c:v>
                </c:pt>
                <c:pt idx="52" formatCode="General">
                  <c:v>278.02</c:v>
                </c:pt>
                <c:pt idx="53" formatCode="General">
                  <c:v>259.5</c:v>
                </c:pt>
                <c:pt idx="54" formatCode="General">
                  <c:v>273.44</c:v>
                </c:pt>
                <c:pt idx="55" formatCode="General">
                  <c:v>278.26</c:v>
                </c:pt>
                <c:pt idx="56" formatCode="General">
                  <c:v>280.8</c:v>
                </c:pt>
                <c:pt idx="57" formatCode="General">
                  <c:v>273.12</c:v>
                </c:pt>
                <c:pt idx="58" formatCode="General">
                  <c:v>274.3</c:v>
                </c:pt>
                <c:pt idx="59" formatCode="General">
                  <c:v>263.97000000000003</c:v>
                </c:pt>
                <c:pt idx="60" formatCode="General">
                  <c:v>327.18</c:v>
                </c:pt>
              </c:numCache>
            </c:numRef>
          </c:val>
          <c:smooth val="0"/>
        </c:ser>
        <c:ser>
          <c:idx val="1"/>
          <c:order val="1"/>
          <c:tx>
            <c:v>Wheat</c:v>
          </c:tx>
          <c:spPr>
            <a:ln w="31750">
              <a:solidFill>
                <a:srgbClr val="FF6600"/>
              </a:solidFill>
              <a:prstDash val="sysDash"/>
            </a:ln>
          </c:spPr>
          <c:marker>
            <c:symbol val="none"/>
          </c:marker>
          <c:cat>
            <c:numRef>
              <c:f>'Grain prices'!$A$35:$A$95</c:f>
              <c:numCache>
                <c:formatCode>mmm\-yy</c:formatCode>
                <c:ptCount val="61"/>
                <c:pt idx="0">
                  <c:v>39264</c:v>
                </c:pt>
                <c:pt idx="1">
                  <c:v>39295</c:v>
                </c:pt>
                <c:pt idx="2">
                  <c:v>39326</c:v>
                </c:pt>
                <c:pt idx="3">
                  <c:v>39356</c:v>
                </c:pt>
                <c:pt idx="4">
                  <c:v>39387</c:v>
                </c:pt>
                <c:pt idx="5">
                  <c:v>39417</c:v>
                </c:pt>
                <c:pt idx="6">
                  <c:v>39448</c:v>
                </c:pt>
                <c:pt idx="7">
                  <c:v>39479</c:v>
                </c:pt>
                <c:pt idx="8">
                  <c:v>39508</c:v>
                </c:pt>
                <c:pt idx="9">
                  <c:v>39539</c:v>
                </c:pt>
                <c:pt idx="10">
                  <c:v>39569</c:v>
                </c:pt>
                <c:pt idx="11">
                  <c:v>39600</c:v>
                </c:pt>
                <c:pt idx="12">
                  <c:v>39630</c:v>
                </c:pt>
                <c:pt idx="13">
                  <c:v>39661</c:v>
                </c:pt>
                <c:pt idx="14">
                  <c:v>39692</c:v>
                </c:pt>
                <c:pt idx="15">
                  <c:v>39722</c:v>
                </c:pt>
                <c:pt idx="16">
                  <c:v>39753</c:v>
                </c:pt>
                <c:pt idx="17">
                  <c:v>39783</c:v>
                </c:pt>
                <c:pt idx="18">
                  <c:v>39814</c:v>
                </c:pt>
                <c:pt idx="19">
                  <c:v>39845</c:v>
                </c:pt>
                <c:pt idx="20">
                  <c:v>39873</c:v>
                </c:pt>
                <c:pt idx="21">
                  <c:v>39904</c:v>
                </c:pt>
                <c:pt idx="22">
                  <c:v>39934</c:v>
                </c:pt>
                <c:pt idx="23">
                  <c:v>39965</c:v>
                </c:pt>
                <c:pt idx="24">
                  <c:v>39995</c:v>
                </c:pt>
                <c:pt idx="25">
                  <c:v>40026</c:v>
                </c:pt>
                <c:pt idx="26">
                  <c:v>40057</c:v>
                </c:pt>
                <c:pt idx="27">
                  <c:v>40087</c:v>
                </c:pt>
                <c:pt idx="28">
                  <c:v>40118</c:v>
                </c:pt>
                <c:pt idx="29">
                  <c:v>40148</c:v>
                </c:pt>
                <c:pt idx="30">
                  <c:v>40179</c:v>
                </c:pt>
                <c:pt idx="31">
                  <c:v>40210</c:v>
                </c:pt>
                <c:pt idx="32">
                  <c:v>40238</c:v>
                </c:pt>
                <c:pt idx="33">
                  <c:v>40269</c:v>
                </c:pt>
                <c:pt idx="34">
                  <c:v>40299</c:v>
                </c:pt>
                <c:pt idx="35">
                  <c:v>40330</c:v>
                </c:pt>
                <c:pt idx="36">
                  <c:v>40360</c:v>
                </c:pt>
                <c:pt idx="37">
                  <c:v>40391</c:v>
                </c:pt>
                <c:pt idx="38">
                  <c:v>40422</c:v>
                </c:pt>
                <c:pt idx="39">
                  <c:v>40452</c:v>
                </c:pt>
                <c:pt idx="40">
                  <c:v>40483</c:v>
                </c:pt>
                <c:pt idx="41">
                  <c:v>40513</c:v>
                </c:pt>
                <c:pt idx="42">
                  <c:v>40544</c:v>
                </c:pt>
                <c:pt idx="43">
                  <c:v>40575</c:v>
                </c:pt>
                <c:pt idx="44">
                  <c:v>40603</c:v>
                </c:pt>
                <c:pt idx="45">
                  <c:v>40634</c:v>
                </c:pt>
                <c:pt idx="46">
                  <c:v>40664</c:v>
                </c:pt>
                <c:pt idx="47">
                  <c:v>40705</c:v>
                </c:pt>
                <c:pt idx="48">
                  <c:v>40735</c:v>
                </c:pt>
                <c:pt idx="49">
                  <c:v>40766</c:v>
                </c:pt>
                <c:pt idx="50">
                  <c:v>40797</c:v>
                </c:pt>
                <c:pt idx="51">
                  <c:v>40827</c:v>
                </c:pt>
                <c:pt idx="52">
                  <c:v>40858</c:v>
                </c:pt>
                <c:pt idx="53">
                  <c:v>40888</c:v>
                </c:pt>
                <c:pt idx="54">
                  <c:v>40919</c:v>
                </c:pt>
                <c:pt idx="55">
                  <c:v>40951</c:v>
                </c:pt>
                <c:pt idx="56">
                  <c:v>40980</c:v>
                </c:pt>
                <c:pt idx="57">
                  <c:v>41011</c:v>
                </c:pt>
                <c:pt idx="58">
                  <c:v>41041</c:v>
                </c:pt>
                <c:pt idx="59">
                  <c:v>41072</c:v>
                </c:pt>
                <c:pt idx="60">
                  <c:v>41102</c:v>
                </c:pt>
              </c:numCache>
            </c:numRef>
          </c:cat>
          <c:val>
            <c:numRef>
              <c:f>'Grain prices'!$C$35:$C$95</c:f>
              <c:numCache>
                <c:formatCode>0.0</c:formatCode>
                <c:ptCount val="61"/>
                <c:pt idx="0">
                  <c:v>246</c:v>
                </c:pt>
                <c:pt idx="1">
                  <c:v>273</c:v>
                </c:pt>
                <c:pt idx="2">
                  <c:v>337.67</c:v>
                </c:pt>
                <c:pt idx="3">
                  <c:v>353.5</c:v>
                </c:pt>
                <c:pt idx="4">
                  <c:v>334.6</c:v>
                </c:pt>
                <c:pt idx="5">
                  <c:v>380.67</c:v>
                </c:pt>
                <c:pt idx="6">
                  <c:v>376.75</c:v>
                </c:pt>
                <c:pt idx="7">
                  <c:v>438.6</c:v>
                </c:pt>
                <c:pt idx="8">
                  <c:v>481.5</c:v>
                </c:pt>
                <c:pt idx="9">
                  <c:v>388.75</c:v>
                </c:pt>
                <c:pt idx="10">
                  <c:v>350.2</c:v>
                </c:pt>
                <c:pt idx="11" formatCode="General">
                  <c:v>357.5</c:v>
                </c:pt>
                <c:pt idx="12" formatCode="General">
                  <c:v>342.75</c:v>
                </c:pt>
                <c:pt idx="13" formatCode="General">
                  <c:v>340.8</c:v>
                </c:pt>
                <c:pt idx="14" formatCode="General">
                  <c:v>312.25</c:v>
                </c:pt>
                <c:pt idx="15" formatCode="General">
                  <c:v>260.39999999999998</c:v>
                </c:pt>
                <c:pt idx="16" formatCode="General">
                  <c:v>247.25</c:v>
                </c:pt>
                <c:pt idx="17" formatCode="General">
                  <c:v>235.25</c:v>
                </c:pt>
                <c:pt idx="18" formatCode="General">
                  <c:v>256.39999999999998</c:v>
                </c:pt>
                <c:pt idx="19" formatCode="General">
                  <c:v>240.75</c:v>
                </c:pt>
                <c:pt idx="20" formatCode="General">
                  <c:v>245.5</c:v>
                </c:pt>
                <c:pt idx="21" formatCode="General">
                  <c:v>241.5</c:v>
                </c:pt>
                <c:pt idx="22" formatCode="General">
                  <c:v>260.8</c:v>
                </c:pt>
                <c:pt idx="23" formatCode="General">
                  <c:v>269.5</c:v>
                </c:pt>
                <c:pt idx="24" formatCode="General">
                  <c:v>233.2</c:v>
                </c:pt>
                <c:pt idx="25" formatCode="General">
                  <c:v>217.75</c:v>
                </c:pt>
                <c:pt idx="26" formatCode="General">
                  <c:v>200.75</c:v>
                </c:pt>
                <c:pt idx="27" formatCode="General">
                  <c:v>208.8</c:v>
                </c:pt>
                <c:pt idx="28" formatCode="General">
                  <c:v>227.5</c:v>
                </c:pt>
                <c:pt idx="29" formatCode="General">
                  <c:v>221.75</c:v>
                </c:pt>
                <c:pt idx="30" formatCode="General">
                  <c:v>214.8</c:v>
                </c:pt>
                <c:pt idx="31" formatCode="General">
                  <c:v>207</c:v>
                </c:pt>
                <c:pt idx="32" formatCode="General">
                  <c:v>205.5</c:v>
                </c:pt>
                <c:pt idx="33" formatCode="General">
                  <c:v>200.2</c:v>
                </c:pt>
                <c:pt idx="34" formatCode="General">
                  <c:v>195.75</c:v>
                </c:pt>
                <c:pt idx="35" formatCode="General">
                  <c:v>182.75</c:v>
                </c:pt>
                <c:pt idx="36" formatCode="General">
                  <c:v>204.6</c:v>
                </c:pt>
                <c:pt idx="37" formatCode="General">
                  <c:v>267.75</c:v>
                </c:pt>
                <c:pt idx="38" formatCode="General">
                  <c:v>303.75</c:v>
                </c:pt>
                <c:pt idx="39" formatCode="General">
                  <c:v>290</c:v>
                </c:pt>
                <c:pt idx="40" formatCode="General">
                  <c:v>291.5</c:v>
                </c:pt>
                <c:pt idx="41" formatCode="General">
                  <c:v>319.8</c:v>
                </c:pt>
                <c:pt idx="42" formatCode="General">
                  <c:v>339.75</c:v>
                </c:pt>
                <c:pt idx="43" formatCode="General">
                  <c:v>362</c:v>
                </c:pt>
                <c:pt idx="44" formatCode="General">
                  <c:v>332.25</c:v>
                </c:pt>
                <c:pt idx="45" formatCode="General">
                  <c:v>359.4</c:v>
                </c:pt>
                <c:pt idx="46" formatCode="General">
                  <c:v>361.75</c:v>
                </c:pt>
                <c:pt idx="47" formatCode="General">
                  <c:v>346.75</c:v>
                </c:pt>
                <c:pt idx="48" formatCode="General">
                  <c:v>308</c:v>
                </c:pt>
                <c:pt idx="49" formatCode="General">
                  <c:v>331</c:v>
                </c:pt>
                <c:pt idx="50" formatCode="General">
                  <c:v>334.6</c:v>
                </c:pt>
                <c:pt idx="51" formatCode="General">
                  <c:v>301.5</c:v>
                </c:pt>
                <c:pt idx="52" formatCode="General">
                  <c:v>301.75</c:v>
                </c:pt>
                <c:pt idx="53" formatCode="General">
                  <c:v>289.39999999999998</c:v>
                </c:pt>
                <c:pt idx="54" formatCode="General">
                  <c:v>296.5</c:v>
                </c:pt>
                <c:pt idx="55" formatCode="General">
                  <c:v>297.25</c:v>
                </c:pt>
                <c:pt idx="56" formatCode="General">
                  <c:v>296.2</c:v>
                </c:pt>
                <c:pt idx="57" formatCode="General">
                  <c:v>279.5</c:v>
                </c:pt>
                <c:pt idx="58" formatCode="General">
                  <c:v>276.25</c:v>
                </c:pt>
                <c:pt idx="59" formatCode="General">
                  <c:v>287.8</c:v>
                </c:pt>
                <c:pt idx="60" formatCode="General">
                  <c:v>349.75</c:v>
                </c:pt>
              </c:numCache>
            </c:numRef>
          </c:val>
          <c:smooth val="0"/>
        </c:ser>
        <c:ser>
          <c:idx val="2"/>
          <c:order val="2"/>
          <c:tx>
            <c:v>Rice</c:v>
          </c:tx>
          <c:spPr>
            <a:ln w="31750">
              <a:solidFill>
                <a:srgbClr val="008000"/>
              </a:solidFill>
            </a:ln>
          </c:spPr>
          <c:marker>
            <c:symbol val="none"/>
          </c:marker>
          <c:cat>
            <c:numRef>
              <c:f>'Grain prices'!$A$35:$A$95</c:f>
              <c:numCache>
                <c:formatCode>mmm\-yy</c:formatCode>
                <c:ptCount val="61"/>
                <c:pt idx="0">
                  <c:v>39264</c:v>
                </c:pt>
                <c:pt idx="1">
                  <c:v>39295</c:v>
                </c:pt>
                <c:pt idx="2">
                  <c:v>39326</c:v>
                </c:pt>
                <c:pt idx="3">
                  <c:v>39356</c:v>
                </c:pt>
                <c:pt idx="4">
                  <c:v>39387</c:v>
                </c:pt>
                <c:pt idx="5">
                  <c:v>39417</c:v>
                </c:pt>
                <c:pt idx="6">
                  <c:v>39448</c:v>
                </c:pt>
                <c:pt idx="7">
                  <c:v>39479</c:v>
                </c:pt>
                <c:pt idx="8">
                  <c:v>39508</c:v>
                </c:pt>
                <c:pt idx="9">
                  <c:v>39539</c:v>
                </c:pt>
                <c:pt idx="10">
                  <c:v>39569</c:v>
                </c:pt>
                <c:pt idx="11">
                  <c:v>39600</c:v>
                </c:pt>
                <c:pt idx="12">
                  <c:v>39630</c:v>
                </c:pt>
                <c:pt idx="13">
                  <c:v>39661</c:v>
                </c:pt>
                <c:pt idx="14">
                  <c:v>39692</c:v>
                </c:pt>
                <c:pt idx="15">
                  <c:v>39722</c:v>
                </c:pt>
                <c:pt idx="16">
                  <c:v>39753</c:v>
                </c:pt>
                <c:pt idx="17">
                  <c:v>39783</c:v>
                </c:pt>
                <c:pt idx="18">
                  <c:v>39814</c:v>
                </c:pt>
                <c:pt idx="19">
                  <c:v>39845</c:v>
                </c:pt>
                <c:pt idx="20">
                  <c:v>39873</c:v>
                </c:pt>
                <c:pt idx="21">
                  <c:v>39904</c:v>
                </c:pt>
                <c:pt idx="22">
                  <c:v>39934</c:v>
                </c:pt>
                <c:pt idx="23">
                  <c:v>39965</c:v>
                </c:pt>
                <c:pt idx="24">
                  <c:v>39995</c:v>
                </c:pt>
                <c:pt idx="25">
                  <c:v>40026</c:v>
                </c:pt>
                <c:pt idx="26">
                  <c:v>40057</c:v>
                </c:pt>
                <c:pt idx="27">
                  <c:v>40087</c:v>
                </c:pt>
                <c:pt idx="28">
                  <c:v>40118</c:v>
                </c:pt>
                <c:pt idx="29">
                  <c:v>40148</c:v>
                </c:pt>
                <c:pt idx="30">
                  <c:v>40179</c:v>
                </c:pt>
                <c:pt idx="31">
                  <c:v>40210</c:v>
                </c:pt>
                <c:pt idx="32">
                  <c:v>40238</c:v>
                </c:pt>
                <c:pt idx="33">
                  <c:v>40269</c:v>
                </c:pt>
                <c:pt idx="34">
                  <c:v>40299</c:v>
                </c:pt>
                <c:pt idx="35">
                  <c:v>40330</c:v>
                </c:pt>
                <c:pt idx="36">
                  <c:v>40360</c:v>
                </c:pt>
                <c:pt idx="37">
                  <c:v>40391</c:v>
                </c:pt>
                <c:pt idx="38">
                  <c:v>40422</c:v>
                </c:pt>
                <c:pt idx="39">
                  <c:v>40452</c:v>
                </c:pt>
                <c:pt idx="40">
                  <c:v>40483</c:v>
                </c:pt>
                <c:pt idx="41">
                  <c:v>40513</c:v>
                </c:pt>
                <c:pt idx="42">
                  <c:v>40544</c:v>
                </c:pt>
                <c:pt idx="43">
                  <c:v>40575</c:v>
                </c:pt>
                <c:pt idx="44">
                  <c:v>40603</c:v>
                </c:pt>
                <c:pt idx="45">
                  <c:v>40634</c:v>
                </c:pt>
                <c:pt idx="46">
                  <c:v>40664</c:v>
                </c:pt>
                <c:pt idx="47">
                  <c:v>40705</c:v>
                </c:pt>
                <c:pt idx="48">
                  <c:v>40735</c:v>
                </c:pt>
                <c:pt idx="49">
                  <c:v>40766</c:v>
                </c:pt>
                <c:pt idx="50">
                  <c:v>40797</c:v>
                </c:pt>
                <c:pt idx="51">
                  <c:v>40827</c:v>
                </c:pt>
                <c:pt idx="52">
                  <c:v>40858</c:v>
                </c:pt>
                <c:pt idx="53">
                  <c:v>40888</c:v>
                </c:pt>
                <c:pt idx="54">
                  <c:v>40919</c:v>
                </c:pt>
                <c:pt idx="55">
                  <c:v>40951</c:v>
                </c:pt>
                <c:pt idx="56">
                  <c:v>40980</c:v>
                </c:pt>
                <c:pt idx="57">
                  <c:v>41011</c:v>
                </c:pt>
                <c:pt idx="58">
                  <c:v>41041</c:v>
                </c:pt>
                <c:pt idx="59">
                  <c:v>41072</c:v>
                </c:pt>
                <c:pt idx="60">
                  <c:v>41102</c:v>
                </c:pt>
              </c:numCache>
            </c:numRef>
          </c:cat>
          <c:val>
            <c:numRef>
              <c:f>'Grain prices'!$D$35:$D$95</c:f>
              <c:numCache>
                <c:formatCode>0.0</c:formatCode>
                <c:ptCount val="61"/>
                <c:pt idx="0">
                  <c:v>261</c:v>
                </c:pt>
                <c:pt idx="1">
                  <c:v>269</c:v>
                </c:pt>
                <c:pt idx="2">
                  <c:v>268</c:v>
                </c:pt>
                <c:pt idx="3">
                  <c:v>297.25</c:v>
                </c:pt>
                <c:pt idx="4">
                  <c:v>318</c:v>
                </c:pt>
                <c:pt idx="5">
                  <c:v>341.67</c:v>
                </c:pt>
                <c:pt idx="6">
                  <c:v>364.5</c:v>
                </c:pt>
                <c:pt idx="7">
                  <c:v>430.8</c:v>
                </c:pt>
                <c:pt idx="8">
                  <c:v>521.5</c:v>
                </c:pt>
                <c:pt idx="9">
                  <c:v>726.5</c:v>
                </c:pt>
                <c:pt idx="10">
                  <c:v>772</c:v>
                </c:pt>
                <c:pt idx="11" formatCode="General">
                  <c:v>645.25</c:v>
                </c:pt>
                <c:pt idx="12" formatCode="General">
                  <c:v>583</c:v>
                </c:pt>
                <c:pt idx="13" formatCode="General">
                  <c:v>525.20000000000005</c:v>
                </c:pt>
                <c:pt idx="14" formatCode="General">
                  <c:v>487.25</c:v>
                </c:pt>
                <c:pt idx="15" formatCode="General">
                  <c:v>385</c:v>
                </c:pt>
                <c:pt idx="16" formatCode="General">
                  <c:v>320</c:v>
                </c:pt>
                <c:pt idx="17" formatCode="General">
                  <c:v>310.33</c:v>
                </c:pt>
                <c:pt idx="18" formatCode="General">
                  <c:v>330.33</c:v>
                </c:pt>
                <c:pt idx="19" formatCode="General">
                  <c:v>333</c:v>
                </c:pt>
                <c:pt idx="20" formatCode="General">
                  <c:v>335</c:v>
                </c:pt>
                <c:pt idx="21" formatCode="General">
                  <c:v>341</c:v>
                </c:pt>
                <c:pt idx="22" formatCode="General">
                  <c:v>316.39999999999998</c:v>
                </c:pt>
                <c:pt idx="23" formatCode="General">
                  <c:v>319.67</c:v>
                </c:pt>
                <c:pt idx="24" formatCode="General">
                  <c:v>322.60000000000002</c:v>
                </c:pt>
                <c:pt idx="25" formatCode="General">
                  <c:v>309.75</c:v>
                </c:pt>
                <c:pt idx="26" formatCode="General">
                  <c:v>306.5</c:v>
                </c:pt>
                <c:pt idx="27" formatCode="General">
                  <c:v>302.60000000000002</c:v>
                </c:pt>
                <c:pt idx="28" formatCode="General">
                  <c:v>338.5</c:v>
                </c:pt>
                <c:pt idx="29" formatCode="General">
                  <c:v>394.25</c:v>
                </c:pt>
                <c:pt idx="30" formatCode="General">
                  <c:v>426.25</c:v>
                </c:pt>
                <c:pt idx="31" formatCode="General">
                  <c:v>410.5</c:v>
                </c:pt>
                <c:pt idx="32" formatCode="General">
                  <c:v>388.5</c:v>
                </c:pt>
                <c:pt idx="33" formatCode="General">
                  <c:v>341.25</c:v>
                </c:pt>
                <c:pt idx="34" formatCode="General">
                  <c:v>320</c:v>
                </c:pt>
                <c:pt idx="35" formatCode="General">
                  <c:v>327.25</c:v>
                </c:pt>
                <c:pt idx="36" formatCode="General">
                  <c:v>345.4</c:v>
                </c:pt>
                <c:pt idx="37" formatCode="General">
                  <c:v>372.5</c:v>
                </c:pt>
                <c:pt idx="38" formatCode="General">
                  <c:v>413.5</c:v>
                </c:pt>
                <c:pt idx="39" formatCode="General">
                  <c:v>430.5</c:v>
                </c:pt>
                <c:pt idx="40" formatCode="General">
                  <c:v>430.25</c:v>
                </c:pt>
                <c:pt idx="41" formatCode="General">
                  <c:v>423.2</c:v>
                </c:pt>
                <c:pt idx="42" formatCode="General">
                  <c:v>411.75</c:v>
                </c:pt>
                <c:pt idx="43" formatCode="General">
                  <c:v>433</c:v>
                </c:pt>
                <c:pt idx="44" formatCode="General">
                  <c:v>429</c:v>
                </c:pt>
                <c:pt idx="45" formatCode="General">
                  <c:v>423.25</c:v>
                </c:pt>
                <c:pt idx="46" formatCode="General">
                  <c:v>418.75</c:v>
                </c:pt>
                <c:pt idx="47" formatCode="General">
                  <c:v>420.75</c:v>
                </c:pt>
                <c:pt idx="48" formatCode="General">
                  <c:v>444.6</c:v>
                </c:pt>
                <c:pt idx="49" formatCode="General">
                  <c:v>470.75</c:v>
                </c:pt>
                <c:pt idx="50" formatCode="General">
                  <c:v>497</c:v>
                </c:pt>
                <c:pt idx="51" formatCode="General">
                  <c:v>505</c:v>
                </c:pt>
                <c:pt idx="52" formatCode="General">
                  <c:v>553</c:v>
                </c:pt>
                <c:pt idx="53" formatCode="General">
                  <c:v>560.20000000000005</c:v>
                </c:pt>
                <c:pt idx="54" formatCode="General">
                  <c:v>515</c:v>
                </c:pt>
                <c:pt idx="55" formatCode="General">
                  <c:v>530</c:v>
                </c:pt>
                <c:pt idx="56" formatCode="General">
                  <c:v>542.75</c:v>
                </c:pt>
                <c:pt idx="57" formatCode="General">
                  <c:v>546</c:v>
                </c:pt>
                <c:pt idx="58" formatCode="General">
                  <c:v>553.75</c:v>
                </c:pt>
                <c:pt idx="59" formatCode="General">
                  <c:v>544.6</c:v>
                </c:pt>
                <c:pt idx="60" formatCode="General">
                  <c:v>536.5</c:v>
                </c:pt>
              </c:numCache>
            </c:numRef>
          </c:val>
          <c:smooth val="0"/>
        </c:ser>
        <c:dLbls>
          <c:showLegendKey val="0"/>
          <c:showVal val="0"/>
          <c:showCatName val="0"/>
          <c:showSerName val="0"/>
          <c:showPercent val="0"/>
          <c:showBubbleSize val="0"/>
        </c:dLbls>
        <c:marker val="1"/>
        <c:smooth val="0"/>
        <c:axId val="37192064"/>
        <c:axId val="37193600"/>
      </c:lineChart>
      <c:dateAx>
        <c:axId val="37192064"/>
        <c:scaling>
          <c:orientation val="minMax"/>
        </c:scaling>
        <c:delete val="0"/>
        <c:axPos val="b"/>
        <c:numFmt formatCode="mmm\-yy" sourceLinked="1"/>
        <c:majorTickMark val="out"/>
        <c:minorTickMark val="none"/>
        <c:tickLblPos val="nextTo"/>
        <c:spPr>
          <a:ln w="12700">
            <a:solidFill>
              <a:srgbClr val="808080"/>
            </a:solidFill>
          </a:ln>
        </c:spPr>
        <c:txPr>
          <a:bodyPr rot="-2700000"/>
          <a:lstStyle/>
          <a:p>
            <a:pPr>
              <a:defRPr sz="1200" b="0"/>
            </a:pPr>
            <a:endParaRPr lang="en-US"/>
          </a:p>
        </c:txPr>
        <c:crossAx val="37193600"/>
        <c:crossesAt val="0"/>
        <c:auto val="1"/>
        <c:lblOffset val="100"/>
        <c:baseTimeUnit val="months"/>
        <c:majorUnit val="12"/>
        <c:majorTimeUnit val="months"/>
      </c:dateAx>
      <c:valAx>
        <c:axId val="37193600"/>
        <c:scaling>
          <c:orientation val="minMax"/>
          <c:max val="900"/>
          <c:min val="100"/>
        </c:scaling>
        <c:delete val="0"/>
        <c:axPos val="l"/>
        <c:numFmt formatCode="0" sourceLinked="0"/>
        <c:majorTickMark val="out"/>
        <c:minorTickMark val="none"/>
        <c:tickLblPos val="nextTo"/>
        <c:spPr>
          <a:ln w="12700">
            <a:solidFill>
              <a:srgbClr val="808080"/>
            </a:solidFill>
          </a:ln>
        </c:spPr>
        <c:txPr>
          <a:bodyPr/>
          <a:lstStyle/>
          <a:p>
            <a:pPr>
              <a:defRPr sz="1200" b="0"/>
            </a:pPr>
            <a:endParaRPr lang="en-US"/>
          </a:p>
        </c:txPr>
        <c:crossAx val="37192064"/>
        <c:crosses val="autoZero"/>
        <c:crossBetween val="between"/>
        <c:majorUnit val="200"/>
        <c:minorUnit val="40"/>
      </c:valAx>
    </c:plotArea>
    <c:legend>
      <c:legendPos val="b"/>
      <c:legendEntry>
        <c:idx val="0"/>
        <c:txPr>
          <a:bodyPr/>
          <a:lstStyle/>
          <a:p>
            <a:pPr>
              <a:defRPr sz="1600" b="1">
                <a:solidFill>
                  <a:srgbClr val="000000"/>
                </a:solidFill>
              </a:defRPr>
            </a:pPr>
            <a:endParaRPr lang="en-US"/>
          </a:p>
        </c:txPr>
      </c:legendEntry>
      <c:legendEntry>
        <c:idx val="1"/>
        <c:txPr>
          <a:bodyPr/>
          <a:lstStyle/>
          <a:p>
            <a:pPr>
              <a:defRPr sz="1600" b="1">
                <a:solidFill>
                  <a:srgbClr val="000000"/>
                </a:solidFill>
              </a:defRPr>
            </a:pPr>
            <a:endParaRPr lang="en-US"/>
          </a:p>
        </c:txPr>
      </c:legendEntry>
      <c:legendEntry>
        <c:idx val="2"/>
        <c:txPr>
          <a:bodyPr/>
          <a:lstStyle/>
          <a:p>
            <a:pPr>
              <a:defRPr sz="1600" b="1">
                <a:solidFill>
                  <a:srgbClr val="000000"/>
                </a:solidFill>
              </a:defRPr>
            </a:pPr>
            <a:endParaRPr lang="en-US"/>
          </a:p>
        </c:txPr>
      </c:legendEntry>
      <c:layout>
        <c:manualLayout>
          <c:xMode val="edge"/>
          <c:yMode val="edge"/>
          <c:x val="0.3921806251491291"/>
          <c:y val="3.6482047319682971E-2"/>
          <c:w val="0.27405584718576842"/>
          <c:h val="0.1765912073490814"/>
        </c:manualLayout>
      </c:layout>
      <c:overlay val="0"/>
      <c:spPr>
        <a:noFill/>
      </c:spPr>
      <c:txPr>
        <a:bodyPr/>
        <a:lstStyle/>
        <a:p>
          <a:pPr>
            <a:defRPr sz="1600" b="1"/>
          </a:pPr>
          <a:endParaRPr lang="en-US"/>
        </a:p>
      </c:txPr>
    </c:legend>
    <c:plotVisOnly val="1"/>
    <c:dispBlanksAs val="gap"/>
    <c:showDLblsOverMax val="0"/>
  </c:chart>
  <c:txPr>
    <a:bodyPr/>
    <a:lstStyle/>
    <a:p>
      <a:pPr>
        <a:defRPr sz="1600" b="0">
          <a:solidFill>
            <a:srgbClr val="000000"/>
          </a:solidFill>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6763217097865"/>
          <c:y val="3.1951147235627801E-2"/>
          <c:w val="0.84428933671426665"/>
          <c:h val="0.78912306324612647"/>
        </c:manualLayout>
      </c:layout>
      <c:lineChart>
        <c:grouping val="standard"/>
        <c:varyColors val="0"/>
        <c:ser>
          <c:idx val="0"/>
          <c:order val="0"/>
          <c:tx>
            <c:v>Meat</c:v>
          </c:tx>
          <c:spPr>
            <a:ln w="31750">
              <a:solidFill>
                <a:srgbClr val="C00000"/>
              </a:solidFill>
              <a:prstDash val="solid"/>
            </a:ln>
          </c:spPr>
          <c:marker>
            <c:symbol val="none"/>
          </c:marker>
          <c:cat>
            <c:numRef>
              <c:f>Monthly!$A$129:$A$273</c:f>
              <c:numCache>
                <c:formatCode>[$-409]mmm\-yy;@</c:formatCode>
                <c:ptCount val="145"/>
                <c:pt idx="0">
                  <c:v>36678</c:v>
                </c:pt>
                <c:pt idx="1">
                  <c:v>36708</c:v>
                </c:pt>
                <c:pt idx="2">
                  <c:v>36739</c:v>
                </c:pt>
                <c:pt idx="3">
                  <c:v>36770</c:v>
                </c:pt>
                <c:pt idx="4">
                  <c:v>36800</c:v>
                </c:pt>
                <c:pt idx="5">
                  <c:v>36831</c:v>
                </c:pt>
                <c:pt idx="6">
                  <c:v>36861</c:v>
                </c:pt>
                <c:pt idx="7">
                  <c:v>36892</c:v>
                </c:pt>
                <c:pt idx="8">
                  <c:v>36923</c:v>
                </c:pt>
                <c:pt idx="9">
                  <c:v>36951</c:v>
                </c:pt>
                <c:pt idx="10">
                  <c:v>36982</c:v>
                </c:pt>
                <c:pt idx="11">
                  <c:v>37012</c:v>
                </c:pt>
                <c:pt idx="12">
                  <c:v>37043</c:v>
                </c:pt>
                <c:pt idx="13">
                  <c:v>37073</c:v>
                </c:pt>
                <c:pt idx="14">
                  <c:v>37104</c:v>
                </c:pt>
                <c:pt idx="15">
                  <c:v>37135</c:v>
                </c:pt>
                <c:pt idx="16">
                  <c:v>37165</c:v>
                </c:pt>
                <c:pt idx="17">
                  <c:v>37196</c:v>
                </c:pt>
                <c:pt idx="18">
                  <c:v>37226</c:v>
                </c:pt>
                <c:pt idx="19">
                  <c:v>37257</c:v>
                </c:pt>
                <c:pt idx="20">
                  <c:v>37288</c:v>
                </c:pt>
                <c:pt idx="21">
                  <c:v>37316</c:v>
                </c:pt>
                <c:pt idx="22">
                  <c:v>37347</c:v>
                </c:pt>
                <c:pt idx="23">
                  <c:v>37377</c:v>
                </c:pt>
                <c:pt idx="24">
                  <c:v>37408</c:v>
                </c:pt>
                <c:pt idx="25">
                  <c:v>37438</c:v>
                </c:pt>
                <c:pt idx="26">
                  <c:v>37469</c:v>
                </c:pt>
                <c:pt idx="27">
                  <c:v>37500</c:v>
                </c:pt>
                <c:pt idx="28">
                  <c:v>37530</c:v>
                </c:pt>
                <c:pt idx="29">
                  <c:v>37561</c:v>
                </c:pt>
                <c:pt idx="30">
                  <c:v>37591</c:v>
                </c:pt>
                <c:pt idx="31">
                  <c:v>37622</c:v>
                </c:pt>
                <c:pt idx="32">
                  <c:v>37653</c:v>
                </c:pt>
                <c:pt idx="33">
                  <c:v>37681</c:v>
                </c:pt>
                <c:pt idx="34">
                  <c:v>37712</c:v>
                </c:pt>
                <c:pt idx="35">
                  <c:v>37742</c:v>
                </c:pt>
                <c:pt idx="36">
                  <c:v>37773</c:v>
                </c:pt>
                <c:pt idx="37">
                  <c:v>37803</c:v>
                </c:pt>
                <c:pt idx="38">
                  <c:v>37834</c:v>
                </c:pt>
                <c:pt idx="39">
                  <c:v>37865</c:v>
                </c:pt>
                <c:pt idx="40">
                  <c:v>37895</c:v>
                </c:pt>
                <c:pt idx="41">
                  <c:v>37926</c:v>
                </c:pt>
                <c:pt idx="42">
                  <c:v>37956</c:v>
                </c:pt>
                <c:pt idx="43">
                  <c:v>37987</c:v>
                </c:pt>
                <c:pt idx="44">
                  <c:v>38018</c:v>
                </c:pt>
                <c:pt idx="45">
                  <c:v>38047</c:v>
                </c:pt>
                <c:pt idx="46">
                  <c:v>38078</c:v>
                </c:pt>
                <c:pt idx="47">
                  <c:v>38108</c:v>
                </c:pt>
                <c:pt idx="48">
                  <c:v>38139</c:v>
                </c:pt>
                <c:pt idx="49">
                  <c:v>38169</c:v>
                </c:pt>
                <c:pt idx="50">
                  <c:v>38200</c:v>
                </c:pt>
                <c:pt idx="51">
                  <c:v>38231</c:v>
                </c:pt>
                <c:pt idx="52">
                  <c:v>38261</c:v>
                </c:pt>
                <c:pt idx="53">
                  <c:v>38292</c:v>
                </c:pt>
                <c:pt idx="54">
                  <c:v>38322</c:v>
                </c:pt>
                <c:pt idx="55">
                  <c:v>38353</c:v>
                </c:pt>
                <c:pt idx="56">
                  <c:v>38384</c:v>
                </c:pt>
                <c:pt idx="57">
                  <c:v>38412</c:v>
                </c:pt>
                <c:pt idx="58">
                  <c:v>38443</c:v>
                </c:pt>
                <c:pt idx="59">
                  <c:v>38473</c:v>
                </c:pt>
                <c:pt idx="60">
                  <c:v>38504</c:v>
                </c:pt>
                <c:pt idx="61">
                  <c:v>38534</c:v>
                </c:pt>
                <c:pt idx="62">
                  <c:v>38565</c:v>
                </c:pt>
                <c:pt idx="63">
                  <c:v>38596</c:v>
                </c:pt>
                <c:pt idx="64">
                  <c:v>38626</c:v>
                </c:pt>
                <c:pt idx="65">
                  <c:v>38657</c:v>
                </c:pt>
                <c:pt idx="66">
                  <c:v>38687</c:v>
                </c:pt>
                <c:pt idx="67">
                  <c:v>38718</c:v>
                </c:pt>
                <c:pt idx="68">
                  <c:v>38749</c:v>
                </c:pt>
                <c:pt idx="69">
                  <c:v>38777</c:v>
                </c:pt>
                <c:pt idx="70">
                  <c:v>38808</c:v>
                </c:pt>
                <c:pt idx="71">
                  <c:v>38838</c:v>
                </c:pt>
                <c:pt idx="72">
                  <c:v>38869</c:v>
                </c:pt>
                <c:pt idx="73">
                  <c:v>38899</c:v>
                </c:pt>
                <c:pt idx="74">
                  <c:v>38930</c:v>
                </c:pt>
                <c:pt idx="75">
                  <c:v>38961</c:v>
                </c:pt>
                <c:pt idx="76">
                  <c:v>38991</c:v>
                </c:pt>
                <c:pt idx="77">
                  <c:v>39022</c:v>
                </c:pt>
                <c:pt idx="78">
                  <c:v>39052</c:v>
                </c:pt>
                <c:pt idx="79">
                  <c:v>39083</c:v>
                </c:pt>
                <c:pt idx="80">
                  <c:v>39114</c:v>
                </c:pt>
                <c:pt idx="81">
                  <c:v>39142</c:v>
                </c:pt>
                <c:pt idx="82">
                  <c:v>39173</c:v>
                </c:pt>
                <c:pt idx="83">
                  <c:v>39203</c:v>
                </c:pt>
                <c:pt idx="84">
                  <c:v>39234</c:v>
                </c:pt>
                <c:pt idx="85">
                  <c:v>39264</c:v>
                </c:pt>
                <c:pt idx="86">
                  <c:v>39295</c:v>
                </c:pt>
                <c:pt idx="87">
                  <c:v>39326</c:v>
                </c:pt>
                <c:pt idx="88">
                  <c:v>39356</c:v>
                </c:pt>
                <c:pt idx="89">
                  <c:v>39387</c:v>
                </c:pt>
                <c:pt idx="90">
                  <c:v>39417</c:v>
                </c:pt>
                <c:pt idx="91">
                  <c:v>39448</c:v>
                </c:pt>
                <c:pt idx="92">
                  <c:v>39479</c:v>
                </c:pt>
                <c:pt idx="93">
                  <c:v>39508</c:v>
                </c:pt>
                <c:pt idx="94">
                  <c:v>39539</c:v>
                </c:pt>
                <c:pt idx="95">
                  <c:v>39569</c:v>
                </c:pt>
                <c:pt idx="96">
                  <c:v>39600</c:v>
                </c:pt>
                <c:pt idx="97">
                  <c:v>39630</c:v>
                </c:pt>
                <c:pt idx="98">
                  <c:v>39661</c:v>
                </c:pt>
                <c:pt idx="99">
                  <c:v>39692</c:v>
                </c:pt>
                <c:pt idx="100">
                  <c:v>39722</c:v>
                </c:pt>
                <c:pt idx="101">
                  <c:v>39753</c:v>
                </c:pt>
                <c:pt idx="102">
                  <c:v>39783</c:v>
                </c:pt>
                <c:pt idx="103">
                  <c:v>39814</c:v>
                </c:pt>
                <c:pt idx="104">
                  <c:v>39845</c:v>
                </c:pt>
                <c:pt idx="105">
                  <c:v>39873</c:v>
                </c:pt>
                <c:pt idx="106">
                  <c:v>39904</c:v>
                </c:pt>
                <c:pt idx="107">
                  <c:v>39934</c:v>
                </c:pt>
                <c:pt idx="108">
                  <c:v>39965</c:v>
                </c:pt>
                <c:pt idx="109">
                  <c:v>39995</c:v>
                </c:pt>
                <c:pt idx="110">
                  <c:v>40026</c:v>
                </c:pt>
                <c:pt idx="111">
                  <c:v>40057</c:v>
                </c:pt>
                <c:pt idx="112">
                  <c:v>40087</c:v>
                </c:pt>
                <c:pt idx="113">
                  <c:v>40118</c:v>
                </c:pt>
                <c:pt idx="114">
                  <c:v>40148</c:v>
                </c:pt>
                <c:pt idx="115">
                  <c:v>40179</c:v>
                </c:pt>
                <c:pt idx="116">
                  <c:v>40210</c:v>
                </c:pt>
                <c:pt idx="117">
                  <c:v>40238</c:v>
                </c:pt>
                <c:pt idx="118">
                  <c:v>40269</c:v>
                </c:pt>
                <c:pt idx="119">
                  <c:v>40299</c:v>
                </c:pt>
                <c:pt idx="120">
                  <c:v>40330</c:v>
                </c:pt>
                <c:pt idx="121">
                  <c:v>40360</c:v>
                </c:pt>
                <c:pt idx="122">
                  <c:v>40391</c:v>
                </c:pt>
                <c:pt idx="123">
                  <c:v>40422</c:v>
                </c:pt>
                <c:pt idx="124">
                  <c:v>40452</c:v>
                </c:pt>
                <c:pt idx="125">
                  <c:v>40483</c:v>
                </c:pt>
                <c:pt idx="126">
                  <c:v>40513</c:v>
                </c:pt>
                <c:pt idx="127">
                  <c:v>40544</c:v>
                </c:pt>
                <c:pt idx="128">
                  <c:v>40575</c:v>
                </c:pt>
                <c:pt idx="129">
                  <c:v>40603</c:v>
                </c:pt>
                <c:pt idx="130">
                  <c:v>40634</c:v>
                </c:pt>
                <c:pt idx="131">
                  <c:v>40664</c:v>
                </c:pt>
                <c:pt idx="132">
                  <c:v>40695</c:v>
                </c:pt>
                <c:pt idx="133">
                  <c:v>40725</c:v>
                </c:pt>
                <c:pt idx="134">
                  <c:v>40756</c:v>
                </c:pt>
                <c:pt idx="135">
                  <c:v>40787</c:v>
                </c:pt>
                <c:pt idx="136">
                  <c:v>40817</c:v>
                </c:pt>
                <c:pt idx="137">
                  <c:v>40848</c:v>
                </c:pt>
                <c:pt idx="138">
                  <c:v>40878</c:v>
                </c:pt>
                <c:pt idx="139">
                  <c:v>40909</c:v>
                </c:pt>
                <c:pt idx="140">
                  <c:v>40940</c:v>
                </c:pt>
                <c:pt idx="141">
                  <c:v>40969</c:v>
                </c:pt>
                <c:pt idx="142">
                  <c:v>41000</c:v>
                </c:pt>
                <c:pt idx="143">
                  <c:v>41030</c:v>
                </c:pt>
                <c:pt idx="144">
                  <c:v>41061</c:v>
                </c:pt>
              </c:numCache>
            </c:numRef>
          </c:cat>
          <c:val>
            <c:numRef>
              <c:f>Monthly!$C$33:$C$273</c:f>
              <c:numCache>
                <c:formatCode>0.0</c:formatCode>
                <c:ptCount val="241"/>
                <c:pt idx="0">
                  <c:v>126.78501608812425</c:v>
                </c:pt>
                <c:pt idx="1">
                  <c:v>125.65534683155606</c:v>
                </c:pt>
                <c:pt idx="2">
                  <c:v>126.64581311722468</c:v>
                </c:pt>
                <c:pt idx="3">
                  <c:v>124.51187285750748</c:v>
                </c:pt>
                <c:pt idx="4">
                  <c:v>122.7845463052037</c:v>
                </c:pt>
                <c:pt idx="5">
                  <c:v>128.01513077914939</c:v>
                </c:pt>
                <c:pt idx="6">
                  <c:v>119.89899934026394</c:v>
                </c:pt>
                <c:pt idx="7">
                  <c:v>121.89370975745265</c:v>
                </c:pt>
                <c:pt idx="8">
                  <c:v>121.35011841140577</c:v>
                </c:pt>
                <c:pt idx="9">
                  <c:v>121.21640480309817</c:v>
                </c:pt>
                <c:pt idx="10">
                  <c:v>117.7211366180257</c:v>
                </c:pt>
                <c:pt idx="11">
                  <c:v>119.04864942763625</c:v>
                </c:pt>
                <c:pt idx="12">
                  <c:v>119.68288289418574</c:v>
                </c:pt>
                <c:pt idx="13">
                  <c:v>118.84922190986273</c:v>
                </c:pt>
                <c:pt idx="14">
                  <c:v>114.92750648249594</c:v>
                </c:pt>
                <c:pt idx="15">
                  <c:v>116.20547642658634</c:v>
                </c:pt>
                <c:pt idx="16">
                  <c:v>117.74340423287444</c:v>
                </c:pt>
                <c:pt idx="17">
                  <c:v>116.74975292108802</c:v>
                </c:pt>
                <c:pt idx="18">
                  <c:v>111.69406765876282</c:v>
                </c:pt>
                <c:pt idx="19">
                  <c:v>112.87873979649817</c:v>
                </c:pt>
                <c:pt idx="20">
                  <c:v>113.42465534590774</c:v>
                </c:pt>
                <c:pt idx="21">
                  <c:v>112.1090528609015</c:v>
                </c:pt>
                <c:pt idx="22">
                  <c:v>111.31530686792543</c:v>
                </c:pt>
                <c:pt idx="23">
                  <c:v>117.65494721998411</c:v>
                </c:pt>
                <c:pt idx="24">
                  <c:v>114.51783282412458</c:v>
                </c:pt>
                <c:pt idx="25">
                  <c:v>114.67175635349885</c:v>
                </c:pt>
                <c:pt idx="26">
                  <c:v>117.21764222579377</c:v>
                </c:pt>
                <c:pt idx="27">
                  <c:v>117.05237532802877</c:v>
                </c:pt>
                <c:pt idx="28">
                  <c:v>116.92454427759758</c:v>
                </c:pt>
                <c:pt idx="29">
                  <c:v>119.01926200158854</c:v>
                </c:pt>
                <c:pt idx="30">
                  <c:v>113.31817014615137</c:v>
                </c:pt>
                <c:pt idx="31">
                  <c:v>111.40263047187275</c:v>
                </c:pt>
                <c:pt idx="32">
                  <c:v>118.80337359770527</c:v>
                </c:pt>
                <c:pt idx="33">
                  <c:v>120.99801208392907</c:v>
                </c:pt>
                <c:pt idx="34">
                  <c:v>117.2428410043692</c:v>
                </c:pt>
                <c:pt idx="35">
                  <c:v>115.81385842945568</c:v>
                </c:pt>
                <c:pt idx="36">
                  <c:v>113.0115038879995</c:v>
                </c:pt>
                <c:pt idx="37">
                  <c:v>119.19202059537974</c:v>
                </c:pt>
                <c:pt idx="38">
                  <c:v>118.36473366436022</c:v>
                </c:pt>
                <c:pt idx="39">
                  <c:v>123.12630462431784</c:v>
                </c:pt>
                <c:pt idx="40">
                  <c:v>124.86667750349821</c:v>
                </c:pt>
                <c:pt idx="41">
                  <c:v>121.50436768902205</c:v>
                </c:pt>
                <c:pt idx="42">
                  <c:v>116.92298977870496</c:v>
                </c:pt>
                <c:pt idx="43">
                  <c:v>124.07868900342936</c:v>
                </c:pt>
                <c:pt idx="44">
                  <c:v>123.22827618111454</c:v>
                </c:pt>
                <c:pt idx="45">
                  <c:v>126.75682321955651</c:v>
                </c:pt>
                <c:pt idx="46">
                  <c:v>124.69207426813512</c:v>
                </c:pt>
                <c:pt idx="47">
                  <c:v>130.66984425906699</c:v>
                </c:pt>
                <c:pt idx="48">
                  <c:v>130.02553834152448</c:v>
                </c:pt>
                <c:pt idx="49">
                  <c:v>129.73688639522322</c:v>
                </c:pt>
                <c:pt idx="50">
                  <c:v>133.96579638669036</c:v>
                </c:pt>
                <c:pt idx="51">
                  <c:v>133.31770232831033</c:v>
                </c:pt>
                <c:pt idx="52">
                  <c:v>130.04164549969451</c:v>
                </c:pt>
                <c:pt idx="53">
                  <c:v>127.86597007195</c:v>
                </c:pt>
                <c:pt idx="54">
                  <c:v>126.62132627096054</c:v>
                </c:pt>
                <c:pt idx="55">
                  <c:v>121.5994119524298</c:v>
                </c:pt>
                <c:pt idx="56">
                  <c:v>125.09040903269705</c:v>
                </c:pt>
                <c:pt idx="57">
                  <c:v>129.97273681236686</c:v>
                </c:pt>
                <c:pt idx="58">
                  <c:v>129.84037115046914</c:v>
                </c:pt>
                <c:pt idx="59">
                  <c:v>131.62973839848348</c:v>
                </c:pt>
                <c:pt idx="60">
                  <c:v>125.69141144828333</c:v>
                </c:pt>
                <c:pt idx="61">
                  <c:v>123.84233488824738</c:v>
                </c:pt>
                <c:pt idx="62">
                  <c:v>123.04113172114744</c:v>
                </c:pt>
                <c:pt idx="63">
                  <c:v>120.30060047060189</c:v>
                </c:pt>
                <c:pt idx="64">
                  <c:v>118.83776374145876</c:v>
                </c:pt>
                <c:pt idx="65">
                  <c:v>118.46253180457968</c:v>
                </c:pt>
                <c:pt idx="66">
                  <c:v>109.85815157708207</c:v>
                </c:pt>
                <c:pt idx="67">
                  <c:v>107.23487329155262</c:v>
                </c:pt>
                <c:pt idx="68">
                  <c:v>108.32011890010904</c:v>
                </c:pt>
                <c:pt idx="69">
                  <c:v>109.30048114033033</c:v>
                </c:pt>
                <c:pt idx="70">
                  <c:v>108.22081999590732</c:v>
                </c:pt>
                <c:pt idx="71">
                  <c:v>104.11137564605922</c:v>
                </c:pt>
                <c:pt idx="72">
                  <c:v>104.77627650215263</c:v>
                </c:pt>
                <c:pt idx="73">
                  <c:v>100.80100854702275</c:v>
                </c:pt>
                <c:pt idx="74">
                  <c:v>99.481504353282247</c:v>
                </c:pt>
                <c:pt idx="75">
                  <c:v>99.299966002932067</c:v>
                </c:pt>
                <c:pt idx="76">
                  <c:v>99.297378080297548</c:v>
                </c:pt>
                <c:pt idx="77">
                  <c:v>98.059178400089181</c:v>
                </c:pt>
                <c:pt idx="78">
                  <c:v>99.540486159588468</c:v>
                </c:pt>
                <c:pt idx="79">
                  <c:v>97.672420083008774</c:v>
                </c:pt>
                <c:pt idx="80">
                  <c:v>98.089816523474553</c:v>
                </c:pt>
                <c:pt idx="81">
                  <c:v>98.42712902559785</c:v>
                </c:pt>
                <c:pt idx="82">
                  <c:v>95.936722137998657</c:v>
                </c:pt>
                <c:pt idx="83">
                  <c:v>96.147126646681329</c:v>
                </c:pt>
                <c:pt idx="84">
                  <c:v>96.67286237342158</c:v>
                </c:pt>
                <c:pt idx="85">
                  <c:v>97.777475497773352</c:v>
                </c:pt>
                <c:pt idx="86">
                  <c:v>100.27932280343546</c:v>
                </c:pt>
                <c:pt idx="87">
                  <c:v>98.653363688363498</c:v>
                </c:pt>
                <c:pt idx="88">
                  <c:v>98.337832079112857</c:v>
                </c:pt>
                <c:pt idx="89">
                  <c:v>98.853644911449166</c:v>
                </c:pt>
                <c:pt idx="90">
                  <c:v>96.514765021397835</c:v>
                </c:pt>
                <c:pt idx="91">
                  <c:v>93.265115589764378</c:v>
                </c:pt>
                <c:pt idx="92">
                  <c:v>98.528212041116475</c:v>
                </c:pt>
                <c:pt idx="93">
                  <c:v>99.477051051030486</c:v>
                </c:pt>
                <c:pt idx="94">
                  <c:v>96.865095473177533</c:v>
                </c:pt>
                <c:pt idx="95">
                  <c:v>96.822082311249304</c:v>
                </c:pt>
                <c:pt idx="96">
                  <c:v>97.445185445114276</c:v>
                </c:pt>
                <c:pt idx="97">
                  <c:v>96.7157704314847</c:v>
                </c:pt>
                <c:pt idx="98">
                  <c:v>94.744729816802305</c:v>
                </c:pt>
                <c:pt idx="99">
                  <c:v>93.41424740974756</c:v>
                </c:pt>
                <c:pt idx="100">
                  <c:v>92.740766560078882</c:v>
                </c:pt>
                <c:pt idx="101">
                  <c:v>92.950064066379284</c:v>
                </c:pt>
                <c:pt idx="102">
                  <c:v>96.691606573589937</c:v>
                </c:pt>
                <c:pt idx="103">
                  <c:v>90.062057449133604</c:v>
                </c:pt>
                <c:pt idx="104">
                  <c:v>96.040004493642655</c:v>
                </c:pt>
                <c:pt idx="105">
                  <c:v>100.69611660829993</c:v>
                </c:pt>
                <c:pt idx="106">
                  <c:v>99.431864846295497</c:v>
                </c:pt>
                <c:pt idx="107">
                  <c:v>100.07491141322255</c:v>
                </c:pt>
                <c:pt idx="108">
                  <c:v>96.968964693013902</c:v>
                </c:pt>
                <c:pt idx="109">
                  <c:v>96.598562709938406</c:v>
                </c:pt>
                <c:pt idx="110">
                  <c:v>97.172485848553706</c:v>
                </c:pt>
                <c:pt idx="111">
                  <c:v>97.874566537982346</c:v>
                </c:pt>
                <c:pt idx="112">
                  <c:v>95.816668375317477</c:v>
                </c:pt>
                <c:pt idx="113">
                  <c:v>93.7681687178667</c:v>
                </c:pt>
                <c:pt idx="114">
                  <c:v>93.391584224460971</c:v>
                </c:pt>
                <c:pt idx="115">
                  <c:v>91.421894184120291</c:v>
                </c:pt>
                <c:pt idx="116">
                  <c:v>92.080837574267306</c:v>
                </c:pt>
                <c:pt idx="117">
                  <c:v>94.410484687967127</c:v>
                </c:pt>
                <c:pt idx="118">
                  <c:v>91.201610820525744</c:v>
                </c:pt>
                <c:pt idx="119">
                  <c:v>89.638685429473043</c:v>
                </c:pt>
                <c:pt idx="120">
                  <c:v>90.125956654650793</c:v>
                </c:pt>
                <c:pt idx="121">
                  <c:v>90.656866920359093</c:v>
                </c:pt>
                <c:pt idx="122">
                  <c:v>88.297792230845005</c:v>
                </c:pt>
                <c:pt idx="123">
                  <c:v>88.164308608522816</c:v>
                </c:pt>
                <c:pt idx="124">
                  <c:v>86.294496465656309</c:v>
                </c:pt>
                <c:pt idx="125">
                  <c:v>86.778113051292394</c:v>
                </c:pt>
                <c:pt idx="126">
                  <c:v>85.48827994922695</c:v>
                </c:pt>
                <c:pt idx="127">
                  <c:v>89.11041491590143</c:v>
                </c:pt>
                <c:pt idx="128">
                  <c:v>91.190111690047601</c:v>
                </c:pt>
                <c:pt idx="129">
                  <c:v>91.335141315377967</c:v>
                </c:pt>
                <c:pt idx="130">
                  <c:v>91.226156285357277</c:v>
                </c:pt>
                <c:pt idx="131">
                  <c:v>93.174390388597942</c:v>
                </c:pt>
                <c:pt idx="132">
                  <c:v>95.984250151659694</c:v>
                </c:pt>
                <c:pt idx="133">
                  <c:v>96.577393849153253</c:v>
                </c:pt>
                <c:pt idx="134">
                  <c:v>97.706043517036974</c:v>
                </c:pt>
                <c:pt idx="135">
                  <c:v>102.7861865485888</c:v>
                </c:pt>
                <c:pt idx="136">
                  <c:v>102.71292088357431</c:v>
                </c:pt>
                <c:pt idx="137">
                  <c:v>104.54574809405163</c:v>
                </c:pt>
                <c:pt idx="138">
                  <c:v>104.89592525428293</c:v>
                </c:pt>
                <c:pt idx="139">
                  <c:v>112.19354289269606</c:v>
                </c:pt>
                <c:pt idx="140">
                  <c:v>107.79935753329492</c:v>
                </c:pt>
                <c:pt idx="141">
                  <c:v>111.86705901567666</c:v>
                </c:pt>
                <c:pt idx="142">
                  <c:v>109.13554772520646</c:v>
                </c:pt>
                <c:pt idx="143">
                  <c:v>107.87762215721961</c:v>
                </c:pt>
                <c:pt idx="144">
                  <c:v>116.94512065189615</c:v>
                </c:pt>
                <c:pt idx="145">
                  <c:v>116.93089086552708</c:v>
                </c:pt>
                <c:pt idx="146">
                  <c:v>117.44848695267625</c:v>
                </c:pt>
                <c:pt idx="147">
                  <c:v>116.72262012103292</c:v>
                </c:pt>
                <c:pt idx="148">
                  <c:v>113.61788309550462</c:v>
                </c:pt>
                <c:pt idx="149">
                  <c:v>116.25976857159937</c:v>
                </c:pt>
                <c:pt idx="150">
                  <c:v>117.39809094713374</c:v>
                </c:pt>
                <c:pt idx="151">
                  <c:v>117.76263821848261</c:v>
                </c:pt>
                <c:pt idx="152">
                  <c:v>116.26236043040012</c:v>
                </c:pt>
                <c:pt idx="153">
                  <c:v>119.71385971591253</c:v>
                </c:pt>
                <c:pt idx="154">
                  <c:v>119.11328625358244</c:v>
                </c:pt>
                <c:pt idx="155">
                  <c:v>123.56208672206492</c:v>
                </c:pt>
                <c:pt idx="156">
                  <c:v>123.81505775136776</c:v>
                </c:pt>
                <c:pt idx="157">
                  <c:v>120.48757180616607</c:v>
                </c:pt>
                <c:pt idx="158">
                  <c:v>120.34036699844104</c:v>
                </c:pt>
                <c:pt idx="159">
                  <c:v>121.33163008602894</c:v>
                </c:pt>
                <c:pt idx="160">
                  <c:v>120.1765645863085</c:v>
                </c:pt>
                <c:pt idx="161">
                  <c:v>118.96545033317093</c:v>
                </c:pt>
                <c:pt idx="162">
                  <c:v>120.2596551021104</c:v>
                </c:pt>
                <c:pt idx="163">
                  <c:v>113.70258915022447</c:v>
                </c:pt>
                <c:pt idx="164">
                  <c:v>116.54380408778088</c:v>
                </c:pt>
                <c:pt idx="165">
                  <c:v>113.59214839686318</c:v>
                </c:pt>
                <c:pt idx="166">
                  <c:v>116.72879440035575</c:v>
                </c:pt>
                <c:pt idx="167">
                  <c:v>116.48490496241865</c:v>
                </c:pt>
                <c:pt idx="168">
                  <c:v>119.11879134633429</c:v>
                </c:pt>
                <c:pt idx="169">
                  <c:v>120.50702803316607</c:v>
                </c:pt>
                <c:pt idx="170">
                  <c:v>123.5824440786706</c:v>
                </c:pt>
                <c:pt idx="171">
                  <c:v>122.84657631862545</c:v>
                </c:pt>
                <c:pt idx="172">
                  <c:v>121.42965269078697</c:v>
                </c:pt>
                <c:pt idx="173">
                  <c:v>119.40756624215294</c:v>
                </c:pt>
                <c:pt idx="174">
                  <c:v>118.08105420660205</c:v>
                </c:pt>
                <c:pt idx="175">
                  <c:v>116.83248361820091</c:v>
                </c:pt>
                <c:pt idx="176">
                  <c:v>117.23376733999937</c:v>
                </c:pt>
                <c:pt idx="177">
                  <c:v>117.23526043521882</c:v>
                </c:pt>
                <c:pt idx="178">
                  <c:v>118.75999362986371</c:v>
                </c:pt>
                <c:pt idx="179">
                  <c:v>122.68463771359967</c:v>
                </c:pt>
                <c:pt idx="180">
                  <c:v>126.31134417678096</c:v>
                </c:pt>
                <c:pt idx="181">
                  <c:v>127.03569696705918</c:v>
                </c:pt>
                <c:pt idx="182">
                  <c:v>130.0945323012765</c:v>
                </c:pt>
                <c:pt idx="183">
                  <c:v>132.24155793343277</c:v>
                </c:pt>
                <c:pt idx="184">
                  <c:v>128.28678440169489</c:v>
                </c:pt>
                <c:pt idx="185">
                  <c:v>132.81979069186548</c:v>
                </c:pt>
                <c:pt idx="186">
                  <c:v>131.71298140752944</c:v>
                </c:pt>
                <c:pt idx="187">
                  <c:v>136.63716662250712</c:v>
                </c:pt>
                <c:pt idx="188">
                  <c:v>137.79885162246808</c:v>
                </c:pt>
                <c:pt idx="189">
                  <c:v>143.52723987799146</c:v>
                </c:pt>
                <c:pt idx="190">
                  <c:v>148.05278721840659</c:v>
                </c:pt>
                <c:pt idx="191">
                  <c:v>157.78671123218791</c:v>
                </c:pt>
                <c:pt idx="192">
                  <c:v>164.37186187132193</c:v>
                </c:pt>
                <c:pt idx="193">
                  <c:v>168.1842672759914</c:v>
                </c:pt>
                <c:pt idx="194">
                  <c:v>170.42079469631511</c:v>
                </c:pt>
                <c:pt idx="195">
                  <c:v>169.84798495038069</c:v>
                </c:pt>
                <c:pt idx="196">
                  <c:v>160.87034110421607</c:v>
                </c:pt>
                <c:pt idx="197">
                  <c:v>146.04312485825585</c:v>
                </c:pt>
                <c:pt idx="198">
                  <c:v>135.2676320813234</c:v>
                </c:pt>
                <c:pt idx="199">
                  <c:v>126.37798029382081</c:v>
                </c:pt>
                <c:pt idx="200">
                  <c:v>120.43309940636264</c:v>
                </c:pt>
                <c:pt idx="201">
                  <c:v>124.12162349925117</c:v>
                </c:pt>
                <c:pt idx="202">
                  <c:v>127.61356072446321</c:v>
                </c:pt>
                <c:pt idx="203">
                  <c:v>133.38804206689701</c:v>
                </c:pt>
                <c:pt idx="204">
                  <c:v>137.29941443481704</c:v>
                </c:pt>
                <c:pt idx="205">
                  <c:v>139.54392732762503</c:v>
                </c:pt>
                <c:pt idx="206">
                  <c:v>140.01627607727266</c:v>
                </c:pt>
                <c:pt idx="207">
                  <c:v>138.44418900981358</c:v>
                </c:pt>
                <c:pt idx="208">
                  <c:v>134.37270593337431</c:v>
                </c:pt>
                <c:pt idx="209">
                  <c:v>137.5265948049107</c:v>
                </c:pt>
                <c:pt idx="210">
                  <c:v>136.12120273248541</c:v>
                </c:pt>
                <c:pt idx="211">
                  <c:v>140.47513999809976</c:v>
                </c:pt>
                <c:pt idx="212">
                  <c:v>142.01018964888362</c:v>
                </c:pt>
                <c:pt idx="213">
                  <c:v>144.84932738857358</c:v>
                </c:pt>
                <c:pt idx="214">
                  <c:v>150.8316758836981</c:v>
                </c:pt>
                <c:pt idx="215">
                  <c:v>151.70424941662588</c:v>
                </c:pt>
                <c:pt idx="216">
                  <c:v>152.44503849310087</c:v>
                </c:pt>
                <c:pt idx="217">
                  <c:v>151.04659413750872</c:v>
                </c:pt>
                <c:pt idx="218">
                  <c:v>155.50995358963377</c:v>
                </c:pt>
                <c:pt idx="219">
                  <c:v>153.42927684569588</c:v>
                </c:pt>
                <c:pt idx="220">
                  <c:v>157.76809168148947</c:v>
                </c:pt>
                <c:pt idx="221">
                  <c:v>160.780435750604</c:v>
                </c:pt>
                <c:pt idx="222">
                  <c:v>166.07283790312766</c:v>
                </c:pt>
                <c:pt idx="223">
                  <c:v>166.84081064411217</c:v>
                </c:pt>
                <c:pt idx="224">
                  <c:v>170.53123953389152</c:v>
                </c:pt>
                <c:pt idx="225">
                  <c:v>174.53989274300156</c:v>
                </c:pt>
                <c:pt idx="226">
                  <c:v>180.39184201251359</c:v>
                </c:pt>
                <c:pt idx="227">
                  <c:v>180.0089339649812</c:v>
                </c:pt>
                <c:pt idx="228">
                  <c:v>178.05360892439177</c:v>
                </c:pt>
                <c:pt idx="229">
                  <c:v>176.50486810700883</c:v>
                </c:pt>
                <c:pt idx="230">
                  <c:v>178.6</c:v>
                </c:pt>
                <c:pt idx="231">
                  <c:v>177.3</c:v>
                </c:pt>
                <c:pt idx="232">
                  <c:v>176.1</c:v>
                </c:pt>
                <c:pt idx="233">
                  <c:v>181.1</c:v>
                </c:pt>
                <c:pt idx="234">
                  <c:v>178.8</c:v>
                </c:pt>
                <c:pt idx="235">
                  <c:v>174.2</c:v>
                </c:pt>
                <c:pt idx="236">
                  <c:v>178.1</c:v>
                </c:pt>
                <c:pt idx="237">
                  <c:v>178</c:v>
                </c:pt>
                <c:pt idx="238">
                  <c:v>179.6</c:v>
                </c:pt>
                <c:pt idx="239">
                  <c:v>175.9</c:v>
                </c:pt>
                <c:pt idx="240">
                  <c:v>173.6</c:v>
                </c:pt>
              </c:numCache>
            </c:numRef>
          </c:val>
          <c:smooth val="0"/>
        </c:ser>
        <c:ser>
          <c:idx val="1"/>
          <c:order val="1"/>
          <c:tx>
            <c:v>Dairy</c:v>
          </c:tx>
          <c:spPr>
            <a:ln w="31750">
              <a:solidFill>
                <a:srgbClr val="008000"/>
              </a:solidFill>
              <a:prstDash val="dash"/>
            </a:ln>
          </c:spPr>
          <c:marker>
            <c:symbol val="none"/>
          </c:marker>
          <c:cat>
            <c:numRef>
              <c:f>Monthly!$A$129:$A$273</c:f>
              <c:numCache>
                <c:formatCode>[$-409]mmm\-yy;@</c:formatCode>
                <c:ptCount val="145"/>
                <c:pt idx="0">
                  <c:v>36678</c:v>
                </c:pt>
                <c:pt idx="1">
                  <c:v>36708</c:v>
                </c:pt>
                <c:pt idx="2">
                  <c:v>36739</c:v>
                </c:pt>
                <c:pt idx="3">
                  <c:v>36770</c:v>
                </c:pt>
                <c:pt idx="4">
                  <c:v>36800</c:v>
                </c:pt>
                <c:pt idx="5">
                  <c:v>36831</c:v>
                </c:pt>
                <c:pt idx="6">
                  <c:v>36861</c:v>
                </c:pt>
                <c:pt idx="7">
                  <c:v>36892</c:v>
                </c:pt>
                <c:pt idx="8">
                  <c:v>36923</c:v>
                </c:pt>
                <c:pt idx="9">
                  <c:v>36951</c:v>
                </c:pt>
                <c:pt idx="10">
                  <c:v>36982</c:v>
                </c:pt>
                <c:pt idx="11">
                  <c:v>37012</c:v>
                </c:pt>
                <c:pt idx="12">
                  <c:v>37043</c:v>
                </c:pt>
                <c:pt idx="13">
                  <c:v>37073</c:v>
                </c:pt>
                <c:pt idx="14">
                  <c:v>37104</c:v>
                </c:pt>
                <c:pt idx="15">
                  <c:v>37135</c:v>
                </c:pt>
                <c:pt idx="16">
                  <c:v>37165</c:v>
                </c:pt>
                <c:pt idx="17">
                  <c:v>37196</c:v>
                </c:pt>
                <c:pt idx="18">
                  <c:v>37226</c:v>
                </c:pt>
                <c:pt idx="19">
                  <c:v>37257</c:v>
                </c:pt>
                <c:pt idx="20">
                  <c:v>37288</c:v>
                </c:pt>
                <c:pt idx="21">
                  <c:v>37316</c:v>
                </c:pt>
                <c:pt idx="22">
                  <c:v>37347</c:v>
                </c:pt>
                <c:pt idx="23">
                  <c:v>37377</c:v>
                </c:pt>
                <c:pt idx="24">
                  <c:v>37408</c:v>
                </c:pt>
                <c:pt idx="25">
                  <c:v>37438</c:v>
                </c:pt>
                <c:pt idx="26">
                  <c:v>37469</c:v>
                </c:pt>
                <c:pt idx="27">
                  <c:v>37500</c:v>
                </c:pt>
                <c:pt idx="28">
                  <c:v>37530</c:v>
                </c:pt>
                <c:pt idx="29">
                  <c:v>37561</c:v>
                </c:pt>
                <c:pt idx="30">
                  <c:v>37591</c:v>
                </c:pt>
                <c:pt idx="31">
                  <c:v>37622</c:v>
                </c:pt>
                <c:pt idx="32">
                  <c:v>37653</c:v>
                </c:pt>
                <c:pt idx="33">
                  <c:v>37681</c:v>
                </c:pt>
                <c:pt idx="34">
                  <c:v>37712</c:v>
                </c:pt>
                <c:pt idx="35">
                  <c:v>37742</c:v>
                </c:pt>
                <c:pt idx="36">
                  <c:v>37773</c:v>
                </c:pt>
                <c:pt idx="37">
                  <c:v>37803</c:v>
                </c:pt>
                <c:pt idx="38">
                  <c:v>37834</c:v>
                </c:pt>
                <c:pt idx="39">
                  <c:v>37865</c:v>
                </c:pt>
                <c:pt idx="40">
                  <c:v>37895</c:v>
                </c:pt>
                <c:pt idx="41">
                  <c:v>37926</c:v>
                </c:pt>
                <c:pt idx="42">
                  <c:v>37956</c:v>
                </c:pt>
                <c:pt idx="43">
                  <c:v>37987</c:v>
                </c:pt>
                <c:pt idx="44">
                  <c:v>38018</c:v>
                </c:pt>
                <c:pt idx="45">
                  <c:v>38047</c:v>
                </c:pt>
                <c:pt idx="46">
                  <c:v>38078</c:v>
                </c:pt>
                <c:pt idx="47">
                  <c:v>38108</c:v>
                </c:pt>
                <c:pt idx="48">
                  <c:v>38139</c:v>
                </c:pt>
                <c:pt idx="49">
                  <c:v>38169</c:v>
                </c:pt>
                <c:pt idx="50">
                  <c:v>38200</c:v>
                </c:pt>
                <c:pt idx="51">
                  <c:v>38231</c:v>
                </c:pt>
                <c:pt idx="52">
                  <c:v>38261</c:v>
                </c:pt>
                <c:pt idx="53">
                  <c:v>38292</c:v>
                </c:pt>
                <c:pt idx="54">
                  <c:v>38322</c:v>
                </c:pt>
                <c:pt idx="55">
                  <c:v>38353</c:v>
                </c:pt>
                <c:pt idx="56">
                  <c:v>38384</c:v>
                </c:pt>
                <c:pt idx="57">
                  <c:v>38412</c:v>
                </c:pt>
                <c:pt idx="58">
                  <c:v>38443</c:v>
                </c:pt>
                <c:pt idx="59">
                  <c:v>38473</c:v>
                </c:pt>
                <c:pt idx="60">
                  <c:v>38504</c:v>
                </c:pt>
                <c:pt idx="61">
                  <c:v>38534</c:v>
                </c:pt>
                <c:pt idx="62">
                  <c:v>38565</c:v>
                </c:pt>
                <c:pt idx="63">
                  <c:v>38596</c:v>
                </c:pt>
                <c:pt idx="64">
                  <c:v>38626</c:v>
                </c:pt>
                <c:pt idx="65">
                  <c:v>38657</c:v>
                </c:pt>
                <c:pt idx="66">
                  <c:v>38687</c:v>
                </c:pt>
                <c:pt idx="67">
                  <c:v>38718</c:v>
                </c:pt>
                <c:pt idx="68">
                  <c:v>38749</c:v>
                </c:pt>
                <c:pt idx="69">
                  <c:v>38777</c:v>
                </c:pt>
                <c:pt idx="70">
                  <c:v>38808</c:v>
                </c:pt>
                <c:pt idx="71">
                  <c:v>38838</c:v>
                </c:pt>
                <c:pt idx="72">
                  <c:v>38869</c:v>
                </c:pt>
                <c:pt idx="73">
                  <c:v>38899</c:v>
                </c:pt>
                <c:pt idx="74">
                  <c:v>38930</c:v>
                </c:pt>
                <c:pt idx="75">
                  <c:v>38961</c:v>
                </c:pt>
                <c:pt idx="76">
                  <c:v>38991</c:v>
                </c:pt>
                <c:pt idx="77">
                  <c:v>39022</c:v>
                </c:pt>
                <c:pt idx="78">
                  <c:v>39052</c:v>
                </c:pt>
                <c:pt idx="79">
                  <c:v>39083</c:v>
                </c:pt>
                <c:pt idx="80">
                  <c:v>39114</c:v>
                </c:pt>
                <c:pt idx="81">
                  <c:v>39142</c:v>
                </c:pt>
                <c:pt idx="82">
                  <c:v>39173</c:v>
                </c:pt>
                <c:pt idx="83">
                  <c:v>39203</c:v>
                </c:pt>
                <c:pt idx="84">
                  <c:v>39234</c:v>
                </c:pt>
                <c:pt idx="85">
                  <c:v>39264</c:v>
                </c:pt>
                <c:pt idx="86">
                  <c:v>39295</c:v>
                </c:pt>
                <c:pt idx="87">
                  <c:v>39326</c:v>
                </c:pt>
                <c:pt idx="88">
                  <c:v>39356</c:v>
                </c:pt>
                <c:pt idx="89">
                  <c:v>39387</c:v>
                </c:pt>
                <c:pt idx="90">
                  <c:v>39417</c:v>
                </c:pt>
                <c:pt idx="91">
                  <c:v>39448</c:v>
                </c:pt>
                <c:pt idx="92">
                  <c:v>39479</c:v>
                </c:pt>
                <c:pt idx="93">
                  <c:v>39508</c:v>
                </c:pt>
                <c:pt idx="94">
                  <c:v>39539</c:v>
                </c:pt>
                <c:pt idx="95">
                  <c:v>39569</c:v>
                </c:pt>
                <c:pt idx="96">
                  <c:v>39600</c:v>
                </c:pt>
                <c:pt idx="97">
                  <c:v>39630</c:v>
                </c:pt>
                <c:pt idx="98">
                  <c:v>39661</c:v>
                </c:pt>
                <c:pt idx="99">
                  <c:v>39692</c:v>
                </c:pt>
                <c:pt idx="100">
                  <c:v>39722</c:v>
                </c:pt>
                <c:pt idx="101">
                  <c:v>39753</c:v>
                </c:pt>
                <c:pt idx="102">
                  <c:v>39783</c:v>
                </c:pt>
                <c:pt idx="103">
                  <c:v>39814</c:v>
                </c:pt>
                <c:pt idx="104">
                  <c:v>39845</c:v>
                </c:pt>
                <c:pt idx="105">
                  <c:v>39873</c:v>
                </c:pt>
                <c:pt idx="106">
                  <c:v>39904</c:v>
                </c:pt>
                <c:pt idx="107">
                  <c:v>39934</c:v>
                </c:pt>
                <c:pt idx="108">
                  <c:v>39965</c:v>
                </c:pt>
                <c:pt idx="109">
                  <c:v>39995</c:v>
                </c:pt>
                <c:pt idx="110">
                  <c:v>40026</c:v>
                </c:pt>
                <c:pt idx="111">
                  <c:v>40057</c:v>
                </c:pt>
                <c:pt idx="112">
                  <c:v>40087</c:v>
                </c:pt>
                <c:pt idx="113">
                  <c:v>40118</c:v>
                </c:pt>
                <c:pt idx="114">
                  <c:v>40148</c:v>
                </c:pt>
                <c:pt idx="115">
                  <c:v>40179</c:v>
                </c:pt>
                <c:pt idx="116">
                  <c:v>40210</c:v>
                </c:pt>
                <c:pt idx="117">
                  <c:v>40238</c:v>
                </c:pt>
                <c:pt idx="118">
                  <c:v>40269</c:v>
                </c:pt>
                <c:pt idx="119">
                  <c:v>40299</c:v>
                </c:pt>
                <c:pt idx="120">
                  <c:v>40330</c:v>
                </c:pt>
                <c:pt idx="121">
                  <c:v>40360</c:v>
                </c:pt>
                <c:pt idx="122">
                  <c:v>40391</c:v>
                </c:pt>
                <c:pt idx="123">
                  <c:v>40422</c:v>
                </c:pt>
                <c:pt idx="124">
                  <c:v>40452</c:v>
                </c:pt>
                <c:pt idx="125">
                  <c:v>40483</c:v>
                </c:pt>
                <c:pt idx="126">
                  <c:v>40513</c:v>
                </c:pt>
                <c:pt idx="127">
                  <c:v>40544</c:v>
                </c:pt>
                <c:pt idx="128">
                  <c:v>40575</c:v>
                </c:pt>
                <c:pt idx="129">
                  <c:v>40603</c:v>
                </c:pt>
                <c:pt idx="130">
                  <c:v>40634</c:v>
                </c:pt>
                <c:pt idx="131">
                  <c:v>40664</c:v>
                </c:pt>
                <c:pt idx="132">
                  <c:v>40695</c:v>
                </c:pt>
                <c:pt idx="133">
                  <c:v>40725</c:v>
                </c:pt>
                <c:pt idx="134">
                  <c:v>40756</c:v>
                </c:pt>
                <c:pt idx="135">
                  <c:v>40787</c:v>
                </c:pt>
                <c:pt idx="136">
                  <c:v>40817</c:v>
                </c:pt>
                <c:pt idx="137">
                  <c:v>40848</c:v>
                </c:pt>
                <c:pt idx="138">
                  <c:v>40878</c:v>
                </c:pt>
                <c:pt idx="139">
                  <c:v>40909</c:v>
                </c:pt>
                <c:pt idx="140">
                  <c:v>40940</c:v>
                </c:pt>
                <c:pt idx="141">
                  <c:v>40969</c:v>
                </c:pt>
                <c:pt idx="142">
                  <c:v>41000</c:v>
                </c:pt>
                <c:pt idx="143">
                  <c:v>41030</c:v>
                </c:pt>
                <c:pt idx="144">
                  <c:v>41061</c:v>
                </c:pt>
              </c:numCache>
            </c:numRef>
          </c:cat>
          <c:val>
            <c:numRef>
              <c:f>Monthly!$D$129:$D$273</c:f>
              <c:numCache>
                <c:formatCode>0.0</c:formatCode>
                <c:ptCount val="145"/>
                <c:pt idx="0">
                  <c:v>93.890318218511226</c:v>
                </c:pt>
                <c:pt idx="1">
                  <c:v>97.213279216947186</c:v>
                </c:pt>
                <c:pt idx="2">
                  <c:v>97.855759671135942</c:v>
                </c:pt>
                <c:pt idx="3">
                  <c:v>100.16412408274256</c:v>
                </c:pt>
                <c:pt idx="4">
                  <c:v>102.859413875014</c:v>
                </c:pt>
                <c:pt idx="5">
                  <c:v>103.63007715222304</c:v>
                </c:pt>
                <c:pt idx="6">
                  <c:v>104.40074042943208</c:v>
                </c:pt>
                <c:pt idx="7">
                  <c:v>103.85249495614576</c:v>
                </c:pt>
                <c:pt idx="8">
                  <c:v>103.54908041177944</c:v>
                </c:pt>
                <c:pt idx="9">
                  <c:v>104.70536491340377</c:v>
                </c:pt>
                <c:pt idx="10">
                  <c:v>104.89218967162732</c:v>
                </c:pt>
                <c:pt idx="11">
                  <c:v>109.23117267241589</c:v>
                </c:pt>
                <c:pt idx="12">
                  <c:v>109.83407723036625</c:v>
                </c:pt>
                <c:pt idx="13">
                  <c:v>110.56018364754595</c:v>
                </c:pt>
                <c:pt idx="14">
                  <c:v>109.5716256057344</c:v>
                </c:pt>
                <c:pt idx="15">
                  <c:v>108.97765567954676</c:v>
                </c:pt>
                <c:pt idx="16">
                  <c:v>110.72880801767289</c:v>
                </c:pt>
                <c:pt idx="17">
                  <c:v>107.33998914109013</c:v>
                </c:pt>
                <c:pt idx="18">
                  <c:v>101.46488439102781</c:v>
                </c:pt>
                <c:pt idx="19">
                  <c:v>94.790934713521807</c:v>
                </c:pt>
                <c:pt idx="20">
                  <c:v>94.750628709048854</c:v>
                </c:pt>
                <c:pt idx="21">
                  <c:v>91.169679489710376</c:v>
                </c:pt>
                <c:pt idx="22">
                  <c:v>88.156189962685602</c:v>
                </c:pt>
                <c:pt idx="23">
                  <c:v>80.733770252111213</c:v>
                </c:pt>
                <c:pt idx="24">
                  <c:v>76.302001215545474</c:v>
                </c:pt>
                <c:pt idx="25">
                  <c:v>72.67323771932314</c:v>
                </c:pt>
                <c:pt idx="26">
                  <c:v>71.679224224864967</c:v>
                </c:pt>
                <c:pt idx="27">
                  <c:v>73.871718291794636</c:v>
                </c:pt>
                <c:pt idx="28">
                  <c:v>75.820644918632922</c:v>
                </c:pt>
                <c:pt idx="29">
                  <c:v>80.469142876431462</c:v>
                </c:pt>
                <c:pt idx="30">
                  <c:v>86.407422121413632</c:v>
                </c:pt>
                <c:pt idx="31">
                  <c:v>89.325117330592803</c:v>
                </c:pt>
                <c:pt idx="32">
                  <c:v>92.670289863953144</c:v>
                </c:pt>
                <c:pt idx="33">
                  <c:v>93.78268472314258</c:v>
                </c:pt>
                <c:pt idx="34">
                  <c:v>91.970004520439502</c:v>
                </c:pt>
                <c:pt idx="35">
                  <c:v>91.681433909575247</c:v>
                </c:pt>
                <c:pt idx="36">
                  <c:v>91.59953204347083</c:v>
                </c:pt>
                <c:pt idx="37">
                  <c:v>92.716368532829577</c:v>
                </c:pt>
                <c:pt idx="38">
                  <c:v>93.597984545698722</c:v>
                </c:pt>
                <c:pt idx="39">
                  <c:v>96.455885824974558</c:v>
                </c:pt>
                <c:pt idx="40">
                  <c:v>100.62421550977565</c:v>
                </c:pt>
                <c:pt idx="41">
                  <c:v>102.43222201030515</c:v>
                </c:pt>
                <c:pt idx="42">
                  <c:v>104.54513078573228</c:v>
                </c:pt>
                <c:pt idx="43">
                  <c:v>106.75231535538185</c:v>
                </c:pt>
                <c:pt idx="44">
                  <c:v>113.01687233619705</c:v>
                </c:pt>
                <c:pt idx="45">
                  <c:v>114.68560941504384</c:v>
                </c:pt>
                <c:pt idx="46">
                  <c:v>115.72128707519789</c:v>
                </c:pt>
                <c:pt idx="47">
                  <c:v>119.05031046879797</c:v>
                </c:pt>
                <c:pt idx="48">
                  <c:v>124.21668170981503</c:v>
                </c:pt>
                <c:pt idx="49">
                  <c:v>127.41676304027638</c:v>
                </c:pt>
                <c:pt idx="50">
                  <c:v>127.74946148544166</c:v>
                </c:pt>
                <c:pt idx="51">
                  <c:v>128.80300656179838</c:v>
                </c:pt>
                <c:pt idx="52">
                  <c:v>129.6457320198937</c:v>
                </c:pt>
                <c:pt idx="53">
                  <c:v>131.77319635487908</c:v>
                </c:pt>
                <c:pt idx="54">
                  <c:v>132.94330008170351</c:v>
                </c:pt>
                <c:pt idx="55">
                  <c:v>133.59210976933571</c:v>
                </c:pt>
                <c:pt idx="56">
                  <c:v>134.31670683818166</c:v>
                </c:pt>
                <c:pt idx="57">
                  <c:v>134.98938145390946</c:v>
                </c:pt>
                <c:pt idx="58">
                  <c:v>133.58415781885435</c:v>
                </c:pt>
                <c:pt idx="59">
                  <c:v>134.24659661402421</c:v>
                </c:pt>
                <c:pt idx="60">
                  <c:v>133.88741294178359</c:v>
                </c:pt>
                <c:pt idx="61">
                  <c:v>135.12737882484939</c:v>
                </c:pt>
                <c:pt idx="62">
                  <c:v>137.30810336869291</c:v>
                </c:pt>
                <c:pt idx="63">
                  <c:v>137.99371963339127</c:v>
                </c:pt>
                <c:pt idx="64">
                  <c:v>137.58318251386902</c:v>
                </c:pt>
                <c:pt idx="65">
                  <c:v>136.72504174872495</c:v>
                </c:pt>
                <c:pt idx="66">
                  <c:v>134.8841727467522</c:v>
                </c:pt>
                <c:pt idx="67">
                  <c:v>130.30705987998118</c:v>
                </c:pt>
                <c:pt idx="68">
                  <c:v>130.49032139974037</c:v>
                </c:pt>
                <c:pt idx="69">
                  <c:v>128.03551580378249</c:v>
                </c:pt>
                <c:pt idx="70">
                  <c:v>125.43472922722889</c:v>
                </c:pt>
                <c:pt idx="71">
                  <c:v>124.90596616275185</c:v>
                </c:pt>
                <c:pt idx="72">
                  <c:v>124.57266499413421</c:v>
                </c:pt>
                <c:pt idx="73">
                  <c:v>124.97161527651369</c:v>
                </c:pt>
                <c:pt idx="74">
                  <c:v>123.18786996500546</c:v>
                </c:pt>
                <c:pt idx="75">
                  <c:v>123.2717085023332</c:v>
                </c:pt>
                <c:pt idx="76">
                  <c:v>125.86772095856651</c:v>
                </c:pt>
                <c:pt idx="77">
                  <c:v>132.28854148594056</c:v>
                </c:pt>
                <c:pt idx="78">
                  <c:v>142.15401360244152</c:v>
                </c:pt>
                <c:pt idx="79">
                  <c:v>146.30028287517538</c:v>
                </c:pt>
                <c:pt idx="80">
                  <c:v>153.07908559290925</c:v>
                </c:pt>
                <c:pt idx="81">
                  <c:v>159.30468355347213</c:v>
                </c:pt>
                <c:pt idx="82">
                  <c:v>175.70560860300654</c:v>
                </c:pt>
                <c:pt idx="83">
                  <c:v>181.137892333889</c:v>
                </c:pt>
                <c:pt idx="84">
                  <c:v>209.01905587926578</c:v>
                </c:pt>
                <c:pt idx="85">
                  <c:v>234.08260704624033</c:v>
                </c:pt>
                <c:pt idx="86">
                  <c:v>245.69844209389285</c:v>
                </c:pt>
                <c:pt idx="87">
                  <c:v>252.41868099934459</c:v>
                </c:pt>
                <c:pt idx="88">
                  <c:v>257.05942291769367</c:v>
                </c:pt>
                <c:pt idx="89">
                  <c:v>268.63151058389104</c:v>
                </c:pt>
                <c:pt idx="90">
                  <c:v>266.24291208831647</c:v>
                </c:pt>
                <c:pt idx="91">
                  <c:v>255.74487968618601</c:v>
                </c:pt>
                <c:pt idx="92">
                  <c:v>252.05959861484618</c:v>
                </c:pt>
                <c:pt idx="93">
                  <c:v>248.69437121714145</c:v>
                </c:pt>
                <c:pt idx="94">
                  <c:v>241.74949670892963</c:v>
                </c:pt>
                <c:pt idx="95">
                  <c:v>239.93828373503842</c:v>
                </c:pt>
                <c:pt idx="96">
                  <c:v>240.64416862839769</c:v>
                </c:pt>
                <c:pt idx="97">
                  <c:v>238.86387907290225</c:v>
                </c:pt>
                <c:pt idx="98">
                  <c:v>227.21353048164906</c:v>
                </c:pt>
                <c:pt idx="99">
                  <c:v>203.22832764063597</c:v>
                </c:pt>
                <c:pt idx="100">
                  <c:v>184.96135490379837</c:v>
                </c:pt>
                <c:pt idx="101">
                  <c:v>159.64891697047051</c:v>
                </c:pt>
                <c:pt idx="102">
                  <c:v>142.02949296033125</c:v>
                </c:pt>
                <c:pt idx="103">
                  <c:v>122.24918936217198</c:v>
                </c:pt>
                <c:pt idx="104">
                  <c:v>114.30339075275326</c:v>
                </c:pt>
                <c:pt idx="105">
                  <c:v>117.66792246480034</c:v>
                </c:pt>
                <c:pt idx="106">
                  <c:v>117.38401025432866</c:v>
                </c:pt>
                <c:pt idx="107">
                  <c:v>123.65954373666703</c:v>
                </c:pt>
                <c:pt idx="108">
                  <c:v>122.83094922018893</c:v>
                </c:pt>
                <c:pt idx="109">
                  <c:v>125.91849482343065</c:v>
                </c:pt>
                <c:pt idx="110">
                  <c:v>129.29552184645743</c:v>
                </c:pt>
                <c:pt idx="111">
                  <c:v>144.04168746383789</c:v>
                </c:pt>
                <c:pt idx="112">
                  <c:v>157.54582898344134</c:v>
                </c:pt>
                <c:pt idx="113">
                  <c:v>208.08983148510376</c:v>
                </c:pt>
                <c:pt idx="114">
                  <c:v>215.61779727434958</c:v>
                </c:pt>
                <c:pt idx="115">
                  <c:v>201.99855938795886</c:v>
                </c:pt>
                <c:pt idx="116">
                  <c:v>191.35229037750398</c:v>
                </c:pt>
                <c:pt idx="117">
                  <c:v>187.40499763915005</c:v>
                </c:pt>
                <c:pt idx="118">
                  <c:v>204.25218643230042</c:v>
                </c:pt>
                <c:pt idx="119">
                  <c:v>209.16666641710475</c:v>
                </c:pt>
                <c:pt idx="120">
                  <c:v>203.14020878978945</c:v>
                </c:pt>
                <c:pt idx="121">
                  <c:v>197.8453104599167</c:v>
                </c:pt>
                <c:pt idx="122">
                  <c:v>192.94065894273996</c:v>
                </c:pt>
                <c:pt idx="123">
                  <c:v>198.37643141737144</c:v>
                </c:pt>
                <c:pt idx="124">
                  <c:v>202.60682970125296</c:v>
                </c:pt>
                <c:pt idx="125">
                  <c:v>207.79065163453708</c:v>
                </c:pt>
                <c:pt idx="126">
                  <c:v>208.36256055608993</c:v>
                </c:pt>
                <c:pt idx="127">
                  <c:v>221.25256838910033</c:v>
                </c:pt>
                <c:pt idx="128">
                  <c:v>230.03938163807854</c:v>
                </c:pt>
                <c:pt idx="129">
                  <c:v>234.35320095931701</c:v>
                </c:pt>
                <c:pt idx="130">
                  <c:v>228.69830486119454</c:v>
                </c:pt>
                <c:pt idx="131">
                  <c:v>231.05462026791659</c:v>
                </c:pt>
                <c:pt idx="132">
                  <c:v>231.6104182765213</c:v>
                </c:pt>
                <c:pt idx="133">
                  <c:v>227.81836449086774</c:v>
                </c:pt>
                <c:pt idx="134">
                  <c:v>220.6262509552443</c:v>
                </c:pt>
                <c:pt idx="135">
                  <c:v>214.7</c:v>
                </c:pt>
                <c:pt idx="136">
                  <c:v>203.5</c:v>
                </c:pt>
                <c:pt idx="137">
                  <c:v>201</c:v>
                </c:pt>
                <c:pt idx="138">
                  <c:v>201.7</c:v>
                </c:pt>
                <c:pt idx="139">
                  <c:v>206.8</c:v>
                </c:pt>
                <c:pt idx="140">
                  <c:v>202</c:v>
                </c:pt>
                <c:pt idx="141">
                  <c:v>197</c:v>
                </c:pt>
                <c:pt idx="142">
                  <c:v>185.6</c:v>
                </c:pt>
                <c:pt idx="143">
                  <c:v>176.1</c:v>
                </c:pt>
                <c:pt idx="144">
                  <c:v>173.4</c:v>
                </c:pt>
              </c:numCache>
            </c:numRef>
          </c:val>
          <c:smooth val="0"/>
        </c:ser>
        <c:ser>
          <c:idx val="2"/>
          <c:order val="2"/>
          <c:tx>
            <c:v>Cereals</c:v>
          </c:tx>
          <c:spPr>
            <a:ln>
              <a:solidFill>
                <a:srgbClr val="FF6600"/>
              </a:solidFill>
            </a:ln>
          </c:spPr>
          <c:marker>
            <c:symbol val="none"/>
          </c:marker>
          <c:dPt>
            <c:idx val="238"/>
            <c:bubble3D val="0"/>
            <c:spPr>
              <a:ln>
                <a:solidFill>
                  <a:srgbClr val="FF6600"/>
                </a:solidFill>
                <a:prstDash val="sysDash"/>
              </a:ln>
            </c:spPr>
          </c:dPt>
          <c:cat>
            <c:numRef>
              <c:f>Monthly!$A$129:$A$273</c:f>
              <c:numCache>
                <c:formatCode>[$-409]mmm\-yy;@</c:formatCode>
                <c:ptCount val="145"/>
                <c:pt idx="0">
                  <c:v>36678</c:v>
                </c:pt>
                <c:pt idx="1">
                  <c:v>36708</c:v>
                </c:pt>
                <c:pt idx="2">
                  <c:v>36739</c:v>
                </c:pt>
                <c:pt idx="3">
                  <c:v>36770</c:v>
                </c:pt>
                <c:pt idx="4">
                  <c:v>36800</c:v>
                </c:pt>
                <c:pt idx="5">
                  <c:v>36831</c:v>
                </c:pt>
                <c:pt idx="6">
                  <c:v>36861</c:v>
                </c:pt>
                <c:pt idx="7">
                  <c:v>36892</c:v>
                </c:pt>
                <c:pt idx="8">
                  <c:v>36923</c:v>
                </c:pt>
                <c:pt idx="9">
                  <c:v>36951</c:v>
                </c:pt>
                <c:pt idx="10">
                  <c:v>36982</c:v>
                </c:pt>
                <c:pt idx="11">
                  <c:v>37012</c:v>
                </c:pt>
                <c:pt idx="12">
                  <c:v>37043</c:v>
                </c:pt>
                <c:pt idx="13">
                  <c:v>37073</c:v>
                </c:pt>
                <c:pt idx="14">
                  <c:v>37104</c:v>
                </c:pt>
                <c:pt idx="15">
                  <c:v>37135</c:v>
                </c:pt>
                <c:pt idx="16">
                  <c:v>37165</c:v>
                </c:pt>
                <c:pt idx="17">
                  <c:v>37196</c:v>
                </c:pt>
                <c:pt idx="18">
                  <c:v>37226</c:v>
                </c:pt>
                <c:pt idx="19">
                  <c:v>37257</c:v>
                </c:pt>
                <c:pt idx="20">
                  <c:v>37288</c:v>
                </c:pt>
                <c:pt idx="21">
                  <c:v>37316</c:v>
                </c:pt>
                <c:pt idx="22">
                  <c:v>37347</c:v>
                </c:pt>
                <c:pt idx="23">
                  <c:v>37377</c:v>
                </c:pt>
                <c:pt idx="24">
                  <c:v>37408</c:v>
                </c:pt>
                <c:pt idx="25">
                  <c:v>37438</c:v>
                </c:pt>
                <c:pt idx="26">
                  <c:v>37469</c:v>
                </c:pt>
                <c:pt idx="27">
                  <c:v>37500</c:v>
                </c:pt>
                <c:pt idx="28">
                  <c:v>37530</c:v>
                </c:pt>
                <c:pt idx="29">
                  <c:v>37561</c:v>
                </c:pt>
                <c:pt idx="30">
                  <c:v>37591</c:v>
                </c:pt>
                <c:pt idx="31">
                  <c:v>37622</c:v>
                </c:pt>
                <c:pt idx="32">
                  <c:v>37653</c:v>
                </c:pt>
                <c:pt idx="33">
                  <c:v>37681</c:v>
                </c:pt>
                <c:pt idx="34">
                  <c:v>37712</c:v>
                </c:pt>
                <c:pt idx="35">
                  <c:v>37742</c:v>
                </c:pt>
                <c:pt idx="36">
                  <c:v>37773</c:v>
                </c:pt>
                <c:pt idx="37">
                  <c:v>37803</c:v>
                </c:pt>
                <c:pt idx="38">
                  <c:v>37834</c:v>
                </c:pt>
                <c:pt idx="39">
                  <c:v>37865</c:v>
                </c:pt>
                <c:pt idx="40">
                  <c:v>37895</c:v>
                </c:pt>
                <c:pt idx="41">
                  <c:v>37926</c:v>
                </c:pt>
                <c:pt idx="42">
                  <c:v>37956</c:v>
                </c:pt>
                <c:pt idx="43">
                  <c:v>37987</c:v>
                </c:pt>
                <c:pt idx="44">
                  <c:v>38018</c:v>
                </c:pt>
                <c:pt idx="45">
                  <c:v>38047</c:v>
                </c:pt>
                <c:pt idx="46">
                  <c:v>38078</c:v>
                </c:pt>
                <c:pt idx="47">
                  <c:v>38108</c:v>
                </c:pt>
                <c:pt idx="48">
                  <c:v>38139</c:v>
                </c:pt>
                <c:pt idx="49">
                  <c:v>38169</c:v>
                </c:pt>
                <c:pt idx="50">
                  <c:v>38200</c:v>
                </c:pt>
                <c:pt idx="51">
                  <c:v>38231</c:v>
                </c:pt>
                <c:pt idx="52">
                  <c:v>38261</c:v>
                </c:pt>
                <c:pt idx="53">
                  <c:v>38292</c:v>
                </c:pt>
                <c:pt idx="54">
                  <c:v>38322</c:v>
                </c:pt>
                <c:pt idx="55">
                  <c:v>38353</c:v>
                </c:pt>
                <c:pt idx="56">
                  <c:v>38384</c:v>
                </c:pt>
                <c:pt idx="57">
                  <c:v>38412</c:v>
                </c:pt>
                <c:pt idx="58">
                  <c:v>38443</c:v>
                </c:pt>
                <c:pt idx="59">
                  <c:v>38473</c:v>
                </c:pt>
                <c:pt idx="60">
                  <c:v>38504</c:v>
                </c:pt>
                <c:pt idx="61">
                  <c:v>38534</c:v>
                </c:pt>
                <c:pt idx="62">
                  <c:v>38565</c:v>
                </c:pt>
                <c:pt idx="63">
                  <c:v>38596</c:v>
                </c:pt>
                <c:pt idx="64">
                  <c:v>38626</c:v>
                </c:pt>
                <c:pt idx="65">
                  <c:v>38657</c:v>
                </c:pt>
                <c:pt idx="66">
                  <c:v>38687</c:v>
                </c:pt>
                <c:pt idx="67">
                  <c:v>38718</c:v>
                </c:pt>
                <c:pt idx="68">
                  <c:v>38749</c:v>
                </c:pt>
                <c:pt idx="69">
                  <c:v>38777</c:v>
                </c:pt>
                <c:pt idx="70">
                  <c:v>38808</c:v>
                </c:pt>
                <c:pt idx="71">
                  <c:v>38838</c:v>
                </c:pt>
                <c:pt idx="72">
                  <c:v>38869</c:v>
                </c:pt>
                <c:pt idx="73">
                  <c:v>38899</c:v>
                </c:pt>
                <c:pt idx="74">
                  <c:v>38930</c:v>
                </c:pt>
                <c:pt idx="75">
                  <c:v>38961</c:v>
                </c:pt>
                <c:pt idx="76">
                  <c:v>38991</c:v>
                </c:pt>
                <c:pt idx="77">
                  <c:v>39022</c:v>
                </c:pt>
                <c:pt idx="78">
                  <c:v>39052</c:v>
                </c:pt>
                <c:pt idx="79">
                  <c:v>39083</c:v>
                </c:pt>
                <c:pt idx="80">
                  <c:v>39114</c:v>
                </c:pt>
                <c:pt idx="81">
                  <c:v>39142</c:v>
                </c:pt>
                <c:pt idx="82">
                  <c:v>39173</c:v>
                </c:pt>
                <c:pt idx="83">
                  <c:v>39203</c:v>
                </c:pt>
                <c:pt idx="84">
                  <c:v>39234</c:v>
                </c:pt>
                <c:pt idx="85">
                  <c:v>39264</c:v>
                </c:pt>
                <c:pt idx="86">
                  <c:v>39295</c:v>
                </c:pt>
                <c:pt idx="87">
                  <c:v>39326</c:v>
                </c:pt>
                <c:pt idx="88">
                  <c:v>39356</c:v>
                </c:pt>
                <c:pt idx="89">
                  <c:v>39387</c:v>
                </c:pt>
                <c:pt idx="90">
                  <c:v>39417</c:v>
                </c:pt>
                <c:pt idx="91">
                  <c:v>39448</c:v>
                </c:pt>
                <c:pt idx="92">
                  <c:v>39479</c:v>
                </c:pt>
                <c:pt idx="93">
                  <c:v>39508</c:v>
                </c:pt>
                <c:pt idx="94">
                  <c:v>39539</c:v>
                </c:pt>
                <c:pt idx="95">
                  <c:v>39569</c:v>
                </c:pt>
                <c:pt idx="96">
                  <c:v>39600</c:v>
                </c:pt>
                <c:pt idx="97">
                  <c:v>39630</c:v>
                </c:pt>
                <c:pt idx="98">
                  <c:v>39661</c:v>
                </c:pt>
                <c:pt idx="99">
                  <c:v>39692</c:v>
                </c:pt>
                <c:pt idx="100">
                  <c:v>39722</c:v>
                </c:pt>
                <c:pt idx="101">
                  <c:v>39753</c:v>
                </c:pt>
                <c:pt idx="102">
                  <c:v>39783</c:v>
                </c:pt>
                <c:pt idx="103">
                  <c:v>39814</c:v>
                </c:pt>
                <c:pt idx="104">
                  <c:v>39845</c:v>
                </c:pt>
                <c:pt idx="105">
                  <c:v>39873</c:v>
                </c:pt>
                <c:pt idx="106">
                  <c:v>39904</c:v>
                </c:pt>
                <c:pt idx="107">
                  <c:v>39934</c:v>
                </c:pt>
                <c:pt idx="108">
                  <c:v>39965</c:v>
                </c:pt>
                <c:pt idx="109">
                  <c:v>39995</c:v>
                </c:pt>
                <c:pt idx="110">
                  <c:v>40026</c:v>
                </c:pt>
                <c:pt idx="111">
                  <c:v>40057</c:v>
                </c:pt>
                <c:pt idx="112">
                  <c:v>40087</c:v>
                </c:pt>
                <c:pt idx="113">
                  <c:v>40118</c:v>
                </c:pt>
                <c:pt idx="114">
                  <c:v>40148</c:v>
                </c:pt>
                <c:pt idx="115">
                  <c:v>40179</c:v>
                </c:pt>
                <c:pt idx="116">
                  <c:v>40210</c:v>
                </c:pt>
                <c:pt idx="117">
                  <c:v>40238</c:v>
                </c:pt>
                <c:pt idx="118">
                  <c:v>40269</c:v>
                </c:pt>
                <c:pt idx="119">
                  <c:v>40299</c:v>
                </c:pt>
                <c:pt idx="120">
                  <c:v>40330</c:v>
                </c:pt>
                <c:pt idx="121">
                  <c:v>40360</c:v>
                </c:pt>
                <c:pt idx="122">
                  <c:v>40391</c:v>
                </c:pt>
                <c:pt idx="123">
                  <c:v>40422</c:v>
                </c:pt>
                <c:pt idx="124">
                  <c:v>40452</c:v>
                </c:pt>
                <c:pt idx="125">
                  <c:v>40483</c:v>
                </c:pt>
                <c:pt idx="126">
                  <c:v>40513</c:v>
                </c:pt>
                <c:pt idx="127">
                  <c:v>40544</c:v>
                </c:pt>
                <c:pt idx="128">
                  <c:v>40575</c:v>
                </c:pt>
                <c:pt idx="129">
                  <c:v>40603</c:v>
                </c:pt>
                <c:pt idx="130">
                  <c:v>40634</c:v>
                </c:pt>
                <c:pt idx="131">
                  <c:v>40664</c:v>
                </c:pt>
                <c:pt idx="132">
                  <c:v>40695</c:v>
                </c:pt>
                <c:pt idx="133">
                  <c:v>40725</c:v>
                </c:pt>
                <c:pt idx="134">
                  <c:v>40756</c:v>
                </c:pt>
                <c:pt idx="135">
                  <c:v>40787</c:v>
                </c:pt>
                <c:pt idx="136">
                  <c:v>40817</c:v>
                </c:pt>
                <c:pt idx="137">
                  <c:v>40848</c:v>
                </c:pt>
                <c:pt idx="138">
                  <c:v>40878</c:v>
                </c:pt>
                <c:pt idx="139">
                  <c:v>40909</c:v>
                </c:pt>
                <c:pt idx="140">
                  <c:v>40940</c:v>
                </c:pt>
                <c:pt idx="141">
                  <c:v>40969</c:v>
                </c:pt>
                <c:pt idx="142">
                  <c:v>41000</c:v>
                </c:pt>
                <c:pt idx="143">
                  <c:v>41030</c:v>
                </c:pt>
                <c:pt idx="144">
                  <c:v>41061</c:v>
                </c:pt>
              </c:numCache>
            </c:numRef>
          </c:cat>
          <c:val>
            <c:numRef>
              <c:f>Monthly!$E$129:$E$273</c:f>
              <c:numCache>
                <c:formatCode>0.0</c:formatCode>
                <c:ptCount val="145"/>
                <c:pt idx="0">
                  <c:v>82.452499600782588</c:v>
                </c:pt>
                <c:pt idx="1">
                  <c:v>78.571244773544947</c:v>
                </c:pt>
                <c:pt idx="2">
                  <c:v>77.779762706459849</c:v>
                </c:pt>
                <c:pt idx="3">
                  <c:v>80.805601720769531</c:v>
                </c:pt>
                <c:pt idx="4">
                  <c:v>84.897927884949453</c:v>
                </c:pt>
                <c:pt idx="5">
                  <c:v>86.225301979456972</c:v>
                </c:pt>
                <c:pt idx="6">
                  <c:v>89.383041390463532</c:v>
                </c:pt>
                <c:pt idx="7">
                  <c:v>89.314128165301526</c:v>
                </c:pt>
                <c:pt idx="8">
                  <c:v>87.686727301167778</c:v>
                </c:pt>
                <c:pt idx="9">
                  <c:v>86.647975372953098</c:v>
                </c:pt>
                <c:pt idx="10">
                  <c:v>84.325551447256331</c:v>
                </c:pt>
                <c:pt idx="11">
                  <c:v>84.268584032880298</c:v>
                </c:pt>
                <c:pt idx="12">
                  <c:v>83.573920163991986</c:v>
                </c:pt>
                <c:pt idx="13">
                  <c:v>87.05818651122857</c:v>
                </c:pt>
                <c:pt idx="14">
                  <c:v>86.695038814664343</c:v>
                </c:pt>
                <c:pt idx="15">
                  <c:v>85.81481863533287</c:v>
                </c:pt>
                <c:pt idx="16">
                  <c:v>85.284212382549427</c:v>
                </c:pt>
                <c:pt idx="17">
                  <c:v>86.630403959775492</c:v>
                </c:pt>
                <c:pt idx="18">
                  <c:v>86.965793795240245</c:v>
                </c:pt>
                <c:pt idx="19">
                  <c:v>87.136369453808086</c:v>
                </c:pt>
                <c:pt idx="20">
                  <c:v>85.310357670768212</c:v>
                </c:pt>
                <c:pt idx="21">
                  <c:v>84.4622900423891</c:v>
                </c:pt>
                <c:pt idx="22">
                  <c:v>82.539236099080725</c:v>
                </c:pt>
                <c:pt idx="23">
                  <c:v>84.554518867689652</c:v>
                </c:pt>
                <c:pt idx="24">
                  <c:v>87.304959310696262</c:v>
                </c:pt>
                <c:pt idx="25">
                  <c:v>93.471729909542589</c:v>
                </c:pt>
                <c:pt idx="26">
                  <c:v>100.33633621028505</c:v>
                </c:pt>
                <c:pt idx="27">
                  <c:v>110.8737119869957</c:v>
                </c:pt>
                <c:pt idx="28">
                  <c:v>110.03224454854622</c:v>
                </c:pt>
                <c:pt idx="29">
                  <c:v>107.48050095074363</c:v>
                </c:pt>
                <c:pt idx="30">
                  <c:v>101.30434504963539</c:v>
                </c:pt>
                <c:pt idx="31">
                  <c:v>98.511831145360361</c:v>
                </c:pt>
                <c:pt idx="32">
                  <c:v>98.474296877681155</c:v>
                </c:pt>
                <c:pt idx="33">
                  <c:v>95.828815092741138</c:v>
                </c:pt>
                <c:pt idx="34">
                  <c:v>95.527713707590465</c:v>
                </c:pt>
                <c:pt idx="35">
                  <c:v>97.447921589772349</c:v>
                </c:pt>
                <c:pt idx="36">
                  <c:v>95.691127973676046</c:v>
                </c:pt>
                <c:pt idx="37">
                  <c:v>92.698930272535137</c:v>
                </c:pt>
                <c:pt idx="38">
                  <c:v>97.635177199105826</c:v>
                </c:pt>
                <c:pt idx="39">
                  <c:v>97.54011437118713</c:v>
                </c:pt>
                <c:pt idx="40">
                  <c:v>98.42753776352518</c:v>
                </c:pt>
                <c:pt idx="41">
                  <c:v>103.60785622170184</c:v>
                </c:pt>
                <c:pt idx="42">
                  <c:v>105.35603572624846</c:v>
                </c:pt>
                <c:pt idx="43">
                  <c:v>107.97073099261218</c:v>
                </c:pt>
                <c:pt idx="44">
                  <c:v>110.56993627785155</c:v>
                </c:pt>
                <c:pt idx="45">
                  <c:v>114.69485906343435</c:v>
                </c:pt>
                <c:pt idx="46">
                  <c:v>117.60078776956048</c:v>
                </c:pt>
                <c:pt idx="47">
                  <c:v>115.32938314612548</c:v>
                </c:pt>
                <c:pt idx="48">
                  <c:v>111.61449013700738</c:v>
                </c:pt>
                <c:pt idx="49">
                  <c:v>103.00484252233568</c:v>
                </c:pt>
                <c:pt idx="50">
                  <c:v>100.49634084254335</c:v>
                </c:pt>
                <c:pt idx="51">
                  <c:v>101.59734390167995</c:v>
                </c:pt>
                <c:pt idx="52">
                  <c:v>100.57293289428344</c:v>
                </c:pt>
                <c:pt idx="53">
                  <c:v>102.03747596399906</c:v>
                </c:pt>
                <c:pt idx="54">
                  <c:v>102.9569184472611</c:v>
                </c:pt>
                <c:pt idx="55">
                  <c:v>103.9995282893766</c:v>
                </c:pt>
                <c:pt idx="56">
                  <c:v>102.44198508344434</c:v>
                </c:pt>
                <c:pt idx="57">
                  <c:v>104.99038871857266</c:v>
                </c:pt>
                <c:pt idx="58">
                  <c:v>100.59499054067928</c:v>
                </c:pt>
                <c:pt idx="59">
                  <c:v>99.67302662620709</c:v>
                </c:pt>
                <c:pt idx="60">
                  <c:v>101.67556825109273</c:v>
                </c:pt>
                <c:pt idx="61">
                  <c:v>102.87456545959671</c:v>
                </c:pt>
                <c:pt idx="62">
                  <c:v>101.75071107951064</c:v>
                </c:pt>
                <c:pt idx="63">
                  <c:v>104.64876725573284</c:v>
                </c:pt>
                <c:pt idx="64">
                  <c:v>107.01310776112118</c:v>
                </c:pt>
                <c:pt idx="65">
                  <c:v>104.57560859502419</c:v>
                </c:pt>
                <c:pt idx="66">
                  <c:v>106.93694437716206</c:v>
                </c:pt>
                <c:pt idx="67">
                  <c:v>107.72017369518548</c:v>
                </c:pt>
                <c:pt idx="68">
                  <c:v>111.41626607810737</c:v>
                </c:pt>
                <c:pt idx="69">
                  <c:v>109.97447035903122</c:v>
                </c:pt>
                <c:pt idx="70">
                  <c:v>111.98501089523467</c:v>
                </c:pt>
                <c:pt idx="71">
                  <c:v>116.261783071081</c:v>
                </c:pt>
                <c:pt idx="72">
                  <c:v>115.61352374891608</c:v>
                </c:pt>
                <c:pt idx="73">
                  <c:v>119.98552778103149</c:v>
                </c:pt>
                <c:pt idx="74">
                  <c:v>118.33443742606889</c:v>
                </c:pt>
                <c:pt idx="75">
                  <c:v>122.88033292772306</c:v>
                </c:pt>
                <c:pt idx="76">
                  <c:v>135.51553182399095</c:v>
                </c:pt>
                <c:pt idx="77">
                  <c:v>144.37201209521919</c:v>
                </c:pt>
                <c:pt idx="78">
                  <c:v>143.91346794484986</c:v>
                </c:pt>
                <c:pt idx="79">
                  <c:v>143.80050402408949</c:v>
                </c:pt>
                <c:pt idx="80">
                  <c:v>149.41769915537526</c:v>
                </c:pt>
                <c:pt idx="81">
                  <c:v>148.25399592420939</c:v>
                </c:pt>
                <c:pt idx="82">
                  <c:v>144.44011022722515</c:v>
                </c:pt>
                <c:pt idx="83">
                  <c:v>146.44116311123597</c:v>
                </c:pt>
                <c:pt idx="84">
                  <c:v>155.18138390636577</c:v>
                </c:pt>
                <c:pt idx="85">
                  <c:v>155.1605361291976</c:v>
                </c:pt>
                <c:pt idx="86">
                  <c:v>165.65215640874385</c:v>
                </c:pt>
                <c:pt idx="87">
                  <c:v>187.60833510642695</c:v>
                </c:pt>
                <c:pt idx="88">
                  <c:v>193.87090868028642</c:v>
                </c:pt>
                <c:pt idx="89">
                  <c:v>196.44056273654888</c:v>
                </c:pt>
                <c:pt idx="90">
                  <c:v>215.77169774452508</c:v>
                </c:pt>
                <c:pt idx="91">
                  <c:v>231.37106906295202</c:v>
                </c:pt>
                <c:pt idx="92">
                  <c:v>271.47988019915363</c:v>
                </c:pt>
                <c:pt idx="93">
                  <c:v>271.65555447825278</c:v>
                </c:pt>
                <c:pt idx="94">
                  <c:v>274.31380175189429</c:v>
                </c:pt>
                <c:pt idx="95">
                  <c:v>266.9943813772984</c:v>
                </c:pt>
                <c:pt idx="96">
                  <c:v>273.66602165495311</c:v>
                </c:pt>
                <c:pt idx="97">
                  <c:v>256.63752554175051</c:v>
                </c:pt>
                <c:pt idx="98">
                  <c:v>239.46105094019327</c:v>
                </c:pt>
                <c:pt idx="99">
                  <c:v>225.84737670521602</c:v>
                </c:pt>
                <c:pt idx="100">
                  <c:v>190.47348676480888</c:v>
                </c:pt>
                <c:pt idx="101">
                  <c:v>178.22110099643015</c:v>
                </c:pt>
                <c:pt idx="102">
                  <c:v>174.31203241746456</c:v>
                </c:pt>
                <c:pt idx="103">
                  <c:v>184.58958930750276</c:v>
                </c:pt>
                <c:pt idx="104">
                  <c:v>177.35840267347928</c:v>
                </c:pt>
                <c:pt idx="105">
                  <c:v>177.78663799944167</c:v>
                </c:pt>
                <c:pt idx="106">
                  <c:v>178.99118665396884</c:v>
                </c:pt>
                <c:pt idx="107">
                  <c:v>185.5171135865393</c:v>
                </c:pt>
                <c:pt idx="108">
                  <c:v>185.3762126872995</c:v>
                </c:pt>
                <c:pt idx="109">
                  <c:v>167.09877490000861</c:v>
                </c:pt>
                <c:pt idx="110">
                  <c:v>162.05675544392085</c:v>
                </c:pt>
                <c:pt idx="111">
                  <c:v>157.74108618094527</c:v>
                </c:pt>
                <c:pt idx="112">
                  <c:v>166.1383604671442</c:v>
                </c:pt>
                <c:pt idx="113">
                  <c:v>170.95260498135241</c:v>
                </c:pt>
                <c:pt idx="114">
                  <c:v>171.10115522814817</c:v>
                </c:pt>
                <c:pt idx="115">
                  <c:v>170.28287253510621</c:v>
                </c:pt>
                <c:pt idx="116">
                  <c:v>164.21362187006255</c:v>
                </c:pt>
                <c:pt idx="117">
                  <c:v>157.76047314500894</c:v>
                </c:pt>
                <c:pt idx="118">
                  <c:v>154.82949493692217</c:v>
                </c:pt>
                <c:pt idx="119">
                  <c:v>155.10700373298261</c:v>
                </c:pt>
                <c:pt idx="120">
                  <c:v>151.20204918987264</c:v>
                </c:pt>
                <c:pt idx="121">
                  <c:v>163.32699469397409</c:v>
                </c:pt>
                <c:pt idx="122">
                  <c:v>185.25018772081</c:v>
                </c:pt>
                <c:pt idx="123">
                  <c:v>208.32759698579508</c:v>
                </c:pt>
                <c:pt idx="124">
                  <c:v>219.94662821880965</c:v>
                </c:pt>
                <c:pt idx="125">
                  <c:v>223.34296759118476</c:v>
                </c:pt>
                <c:pt idx="126">
                  <c:v>237.78947001644275</c:v>
                </c:pt>
                <c:pt idx="127">
                  <c:v>244.82027898332097</c:v>
                </c:pt>
                <c:pt idx="128">
                  <c:v>258.6069389193114</c:v>
                </c:pt>
                <c:pt idx="129">
                  <c:v>251.22850202182286</c:v>
                </c:pt>
                <c:pt idx="130">
                  <c:v>265.38623006925485</c:v>
                </c:pt>
                <c:pt idx="131">
                  <c:v>261.25732281287759</c:v>
                </c:pt>
                <c:pt idx="132">
                  <c:v>259.04941972529366</c:v>
                </c:pt>
                <c:pt idx="133">
                  <c:v>247.16332511543288</c:v>
                </c:pt>
                <c:pt idx="134">
                  <c:v>252.38487648155663</c:v>
                </c:pt>
                <c:pt idx="135">
                  <c:v>244.3</c:v>
                </c:pt>
                <c:pt idx="136">
                  <c:v>231.3</c:v>
                </c:pt>
                <c:pt idx="137">
                  <c:v>228.8</c:v>
                </c:pt>
                <c:pt idx="138">
                  <c:v>217.6</c:v>
                </c:pt>
                <c:pt idx="139">
                  <c:v>222.7</c:v>
                </c:pt>
                <c:pt idx="140">
                  <c:v>226.3</c:v>
                </c:pt>
                <c:pt idx="141">
                  <c:v>227.8</c:v>
                </c:pt>
                <c:pt idx="142">
                  <c:v>223.3</c:v>
                </c:pt>
                <c:pt idx="143">
                  <c:v>221.3</c:v>
                </c:pt>
                <c:pt idx="144">
                  <c:v>220.7</c:v>
                </c:pt>
              </c:numCache>
            </c:numRef>
          </c:val>
          <c:smooth val="0"/>
        </c:ser>
        <c:dLbls>
          <c:showLegendKey val="0"/>
          <c:showVal val="0"/>
          <c:showCatName val="0"/>
          <c:showSerName val="0"/>
          <c:showPercent val="0"/>
          <c:showBubbleSize val="0"/>
        </c:dLbls>
        <c:marker val="1"/>
        <c:smooth val="0"/>
        <c:axId val="37298944"/>
        <c:axId val="37300480"/>
      </c:lineChart>
      <c:dateAx>
        <c:axId val="37298944"/>
        <c:scaling>
          <c:orientation val="minMax"/>
        </c:scaling>
        <c:delete val="0"/>
        <c:axPos val="b"/>
        <c:numFmt formatCode="[$-409]mmm\-yy;@" sourceLinked="0"/>
        <c:majorTickMark val="out"/>
        <c:minorTickMark val="none"/>
        <c:tickLblPos val="nextTo"/>
        <c:spPr>
          <a:ln w="12700">
            <a:solidFill>
              <a:srgbClr val="808080"/>
            </a:solidFill>
          </a:ln>
        </c:spPr>
        <c:txPr>
          <a:bodyPr rot="-2700000"/>
          <a:lstStyle/>
          <a:p>
            <a:pPr>
              <a:defRPr sz="1200" b="0">
                <a:solidFill>
                  <a:srgbClr val="000000"/>
                </a:solidFill>
              </a:defRPr>
            </a:pPr>
            <a:endParaRPr lang="en-US"/>
          </a:p>
        </c:txPr>
        <c:crossAx val="37300480"/>
        <c:crosses val="autoZero"/>
        <c:auto val="1"/>
        <c:lblOffset val="100"/>
        <c:baseTimeUnit val="months"/>
        <c:majorUnit val="24"/>
        <c:majorTimeUnit val="months"/>
      </c:dateAx>
      <c:valAx>
        <c:axId val="37300480"/>
        <c:scaling>
          <c:orientation val="minMax"/>
          <c:min val="50"/>
        </c:scaling>
        <c:delete val="0"/>
        <c:axPos val="l"/>
        <c:numFmt formatCode="0" sourceLinked="0"/>
        <c:majorTickMark val="out"/>
        <c:minorTickMark val="none"/>
        <c:tickLblPos val="nextTo"/>
        <c:spPr>
          <a:ln w="12700">
            <a:solidFill>
              <a:srgbClr val="808080"/>
            </a:solidFill>
          </a:ln>
        </c:spPr>
        <c:txPr>
          <a:bodyPr/>
          <a:lstStyle/>
          <a:p>
            <a:pPr>
              <a:defRPr sz="1200" b="0">
                <a:solidFill>
                  <a:srgbClr val="000000"/>
                </a:solidFill>
              </a:defRPr>
            </a:pPr>
            <a:endParaRPr lang="en-US"/>
          </a:p>
        </c:txPr>
        <c:crossAx val="37298944"/>
        <c:crosses val="autoZero"/>
        <c:crossBetween val="between"/>
      </c:valAx>
      <c:spPr>
        <a:ln>
          <a:noFill/>
        </a:ln>
      </c:spPr>
    </c:plotArea>
    <c:legend>
      <c:legendPos val="r"/>
      <c:legendEntry>
        <c:idx val="0"/>
        <c:txPr>
          <a:bodyPr/>
          <a:lstStyle/>
          <a:p>
            <a:pPr>
              <a:defRPr b="1">
                <a:solidFill>
                  <a:srgbClr val="000000"/>
                </a:solidFill>
              </a:defRPr>
            </a:pPr>
            <a:endParaRPr lang="en-US"/>
          </a:p>
        </c:txPr>
      </c:legendEntry>
      <c:legendEntry>
        <c:idx val="1"/>
        <c:txPr>
          <a:bodyPr/>
          <a:lstStyle/>
          <a:p>
            <a:pPr>
              <a:defRPr b="1">
                <a:solidFill>
                  <a:srgbClr val="000000"/>
                </a:solidFill>
              </a:defRPr>
            </a:pPr>
            <a:endParaRPr lang="en-US"/>
          </a:p>
        </c:txPr>
      </c:legendEntry>
      <c:legendEntry>
        <c:idx val="2"/>
        <c:txPr>
          <a:bodyPr/>
          <a:lstStyle/>
          <a:p>
            <a:pPr>
              <a:defRPr b="1">
                <a:solidFill>
                  <a:srgbClr val="000000"/>
                </a:solidFill>
              </a:defRPr>
            </a:pPr>
            <a:endParaRPr lang="en-US"/>
          </a:p>
        </c:txPr>
      </c:legendEntry>
      <c:layout>
        <c:manualLayout>
          <c:xMode val="edge"/>
          <c:yMode val="edge"/>
          <c:x val="0.12259772215973003"/>
          <c:y val="1.6604443841071587E-2"/>
          <c:w val="0.3737997686729837"/>
          <c:h val="0.20792922436419586"/>
        </c:manualLayout>
      </c:layout>
      <c:overlay val="0"/>
      <c:txPr>
        <a:bodyPr/>
        <a:lstStyle/>
        <a:p>
          <a:pPr>
            <a:defRPr b="1"/>
          </a:pPr>
          <a:endParaRPr lang="en-US"/>
        </a:p>
      </c:txPr>
    </c:legend>
    <c:plotVisOnly val="1"/>
    <c:dispBlanksAs val="gap"/>
    <c:showDLblsOverMax val="0"/>
  </c:chart>
  <c:txPr>
    <a:bodyPr/>
    <a:lstStyle/>
    <a:p>
      <a:pPr>
        <a:defRPr sz="1600">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26101909675084"/>
          <c:y val="4.0893258508432305E-2"/>
          <c:w val="0.84033410204885073"/>
          <c:h val="0.78460514804070558"/>
        </c:manualLayout>
      </c:layout>
      <c:lineChart>
        <c:grouping val="standard"/>
        <c:varyColors val="0"/>
        <c:ser>
          <c:idx val="0"/>
          <c:order val="0"/>
          <c:tx>
            <c:strRef>
              <c:f>'1343757990142'!$A$2</c:f>
              <c:strCache>
                <c:ptCount val="1"/>
                <c:pt idx="0">
                  <c:v>Maize</c:v>
                </c:pt>
              </c:strCache>
            </c:strRef>
          </c:tx>
          <c:spPr>
            <a:ln w="41275">
              <a:solidFill>
                <a:srgbClr val="FFC000"/>
              </a:solidFill>
            </a:ln>
          </c:spPr>
          <c:marker>
            <c:symbol val="none"/>
          </c:marker>
          <c:cat>
            <c:numRef>
              <c:f>'1343757990142'!$H$5:$H$31</c:f>
              <c:numCache>
                <c:formatCode>[$-409]d\-mmm\-yy;@</c:formatCode>
                <c:ptCount val="27"/>
                <c:pt idx="0">
                  <c:v>40935</c:v>
                </c:pt>
                <c:pt idx="1">
                  <c:v>40942</c:v>
                </c:pt>
                <c:pt idx="2">
                  <c:v>40949</c:v>
                </c:pt>
                <c:pt idx="3">
                  <c:v>40956</c:v>
                </c:pt>
                <c:pt idx="4">
                  <c:v>40963</c:v>
                </c:pt>
                <c:pt idx="5">
                  <c:v>40970</c:v>
                </c:pt>
                <c:pt idx="6">
                  <c:v>40977</c:v>
                </c:pt>
                <c:pt idx="7">
                  <c:v>40984</c:v>
                </c:pt>
                <c:pt idx="8">
                  <c:v>40991</c:v>
                </c:pt>
                <c:pt idx="9">
                  <c:v>40998</c:v>
                </c:pt>
                <c:pt idx="10">
                  <c:v>41005</c:v>
                </c:pt>
                <c:pt idx="11">
                  <c:v>41012</c:v>
                </c:pt>
                <c:pt idx="12">
                  <c:v>41019</c:v>
                </c:pt>
                <c:pt idx="13">
                  <c:v>41026</c:v>
                </c:pt>
                <c:pt idx="14">
                  <c:v>41033</c:v>
                </c:pt>
                <c:pt idx="15">
                  <c:v>41040</c:v>
                </c:pt>
                <c:pt idx="16">
                  <c:v>41047</c:v>
                </c:pt>
                <c:pt idx="17">
                  <c:v>41054</c:v>
                </c:pt>
                <c:pt idx="18">
                  <c:v>41061</c:v>
                </c:pt>
                <c:pt idx="19">
                  <c:v>41068</c:v>
                </c:pt>
                <c:pt idx="20">
                  <c:v>41075</c:v>
                </c:pt>
                <c:pt idx="21">
                  <c:v>41082</c:v>
                </c:pt>
                <c:pt idx="22">
                  <c:v>41089</c:v>
                </c:pt>
                <c:pt idx="23">
                  <c:v>41096</c:v>
                </c:pt>
                <c:pt idx="24">
                  <c:v>41103</c:v>
                </c:pt>
                <c:pt idx="25">
                  <c:v>41110</c:v>
                </c:pt>
                <c:pt idx="26">
                  <c:v>41117</c:v>
                </c:pt>
              </c:numCache>
            </c:numRef>
          </c:cat>
          <c:val>
            <c:numRef>
              <c:f>'1343757990142'!$I$5:$I$31</c:f>
              <c:numCache>
                <c:formatCode>General</c:formatCode>
                <c:ptCount val="27"/>
                <c:pt idx="0">
                  <c:v>274.89</c:v>
                </c:pt>
                <c:pt idx="1">
                  <c:v>279.52</c:v>
                </c:pt>
                <c:pt idx="2">
                  <c:v>279.81</c:v>
                </c:pt>
                <c:pt idx="3">
                  <c:v>278.73</c:v>
                </c:pt>
                <c:pt idx="4">
                  <c:v>274.99</c:v>
                </c:pt>
                <c:pt idx="5">
                  <c:v>283.26</c:v>
                </c:pt>
                <c:pt idx="6">
                  <c:v>283.45</c:v>
                </c:pt>
                <c:pt idx="7">
                  <c:v>287.98</c:v>
                </c:pt>
                <c:pt idx="8">
                  <c:v>278.14</c:v>
                </c:pt>
                <c:pt idx="9">
                  <c:v>271.14999999999998</c:v>
                </c:pt>
                <c:pt idx="10">
                  <c:v>282.57</c:v>
                </c:pt>
                <c:pt idx="11">
                  <c:v>274.10000000000002</c:v>
                </c:pt>
                <c:pt idx="12">
                  <c:v>267.8</c:v>
                </c:pt>
                <c:pt idx="13">
                  <c:v>268</c:v>
                </c:pt>
                <c:pt idx="14">
                  <c:v>282.76</c:v>
                </c:pt>
                <c:pt idx="15">
                  <c:v>281.29000000000002</c:v>
                </c:pt>
                <c:pt idx="16">
                  <c:v>267.61</c:v>
                </c:pt>
                <c:pt idx="17">
                  <c:v>265.54000000000002</c:v>
                </c:pt>
                <c:pt idx="18">
                  <c:v>249.6</c:v>
                </c:pt>
                <c:pt idx="19">
                  <c:v>254.32</c:v>
                </c:pt>
                <c:pt idx="20">
                  <c:v>261.20999999999998</c:v>
                </c:pt>
                <c:pt idx="21">
                  <c:v>271.45</c:v>
                </c:pt>
                <c:pt idx="22">
                  <c:v>283.26</c:v>
                </c:pt>
                <c:pt idx="23">
                  <c:v>305.39999999999998</c:v>
                </c:pt>
                <c:pt idx="24">
                  <c:v>323.81</c:v>
                </c:pt>
                <c:pt idx="25">
                  <c:v>337.39</c:v>
                </c:pt>
                <c:pt idx="26">
                  <c:v>342.11</c:v>
                </c:pt>
              </c:numCache>
            </c:numRef>
          </c:val>
          <c:smooth val="1"/>
        </c:ser>
        <c:ser>
          <c:idx val="1"/>
          <c:order val="1"/>
          <c:tx>
            <c:strRef>
              <c:f>'1343757990142'!$A$32</c:f>
              <c:strCache>
                <c:ptCount val="1"/>
                <c:pt idx="0">
                  <c:v>Soybeans</c:v>
                </c:pt>
              </c:strCache>
            </c:strRef>
          </c:tx>
          <c:spPr>
            <a:ln w="41275">
              <a:solidFill>
                <a:srgbClr val="008000"/>
              </a:solidFill>
              <a:prstDash val="sysDash"/>
            </a:ln>
          </c:spPr>
          <c:marker>
            <c:symbol val="none"/>
          </c:marker>
          <c:cat>
            <c:numRef>
              <c:f>'1343757990142'!$H$5:$H$31</c:f>
              <c:numCache>
                <c:formatCode>[$-409]d\-mmm\-yy;@</c:formatCode>
                <c:ptCount val="27"/>
                <c:pt idx="0">
                  <c:v>40935</c:v>
                </c:pt>
                <c:pt idx="1">
                  <c:v>40942</c:v>
                </c:pt>
                <c:pt idx="2">
                  <c:v>40949</c:v>
                </c:pt>
                <c:pt idx="3">
                  <c:v>40956</c:v>
                </c:pt>
                <c:pt idx="4">
                  <c:v>40963</c:v>
                </c:pt>
                <c:pt idx="5">
                  <c:v>40970</c:v>
                </c:pt>
                <c:pt idx="6">
                  <c:v>40977</c:v>
                </c:pt>
                <c:pt idx="7">
                  <c:v>40984</c:v>
                </c:pt>
                <c:pt idx="8">
                  <c:v>40991</c:v>
                </c:pt>
                <c:pt idx="9">
                  <c:v>40998</c:v>
                </c:pt>
                <c:pt idx="10">
                  <c:v>41005</c:v>
                </c:pt>
                <c:pt idx="11">
                  <c:v>41012</c:v>
                </c:pt>
                <c:pt idx="12">
                  <c:v>41019</c:v>
                </c:pt>
                <c:pt idx="13">
                  <c:v>41026</c:v>
                </c:pt>
                <c:pt idx="14">
                  <c:v>41033</c:v>
                </c:pt>
                <c:pt idx="15">
                  <c:v>41040</c:v>
                </c:pt>
                <c:pt idx="16">
                  <c:v>41047</c:v>
                </c:pt>
                <c:pt idx="17">
                  <c:v>41054</c:v>
                </c:pt>
                <c:pt idx="18">
                  <c:v>41061</c:v>
                </c:pt>
                <c:pt idx="19">
                  <c:v>41068</c:v>
                </c:pt>
                <c:pt idx="20">
                  <c:v>41075</c:v>
                </c:pt>
                <c:pt idx="21">
                  <c:v>41082</c:v>
                </c:pt>
                <c:pt idx="22">
                  <c:v>41089</c:v>
                </c:pt>
                <c:pt idx="23">
                  <c:v>41096</c:v>
                </c:pt>
                <c:pt idx="24">
                  <c:v>41103</c:v>
                </c:pt>
                <c:pt idx="25">
                  <c:v>41110</c:v>
                </c:pt>
                <c:pt idx="26">
                  <c:v>41117</c:v>
                </c:pt>
              </c:numCache>
            </c:numRef>
          </c:cat>
          <c:val>
            <c:numRef>
              <c:f>'1343757990142'!$I$35:$I$60</c:f>
              <c:numCache>
                <c:formatCode>General</c:formatCode>
                <c:ptCount val="26"/>
                <c:pt idx="0">
                  <c:v>475.64</c:v>
                </c:pt>
                <c:pt idx="1">
                  <c:v>480.23</c:v>
                </c:pt>
                <c:pt idx="2">
                  <c:v>477.11</c:v>
                </c:pt>
                <c:pt idx="3">
                  <c:v>493.46</c:v>
                </c:pt>
                <c:pt idx="4">
                  <c:v>498.42</c:v>
                </c:pt>
                <c:pt idx="5">
                  <c:v>513.03</c:v>
                </c:pt>
                <c:pt idx="6">
                  <c:v>513.76</c:v>
                </c:pt>
                <c:pt idx="7">
                  <c:v>527.80999999999995</c:v>
                </c:pt>
                <c:pt idx="8">
                  <c:v>523.13</c:v>
                </c:pt>
                <c:pt idx="9">
                  <c:v>536.82000000000005</c:v>
                </c:pt>
                <c:pt idx="10">
                  <c:v>549.67999999999995</c:v>
                </c:pt>
                <c:pt idx="11">
                  <c:v>550.5</c:v>
                </c:pt>
                <c:pt idx="12">
                  <c:v>554.36</c:v>
                </c:pt>
                <c:pt idx="13">
                  <c:v>573.1</c:v>
                </c:pt>
                <c:pt idx="14">
                  <c:v>566.49</c:v>
                </c:pt>
                <c:pt idx="15">
                  <c:v>537.37</c:v>
                </c:pt>
                <c:pt idx="16">
                  <c:v>537.37</c:v>
                </c:pt>
                <c:pt idx="17">
                  <c:v>528</c:v>
                </c:pt>
                <c:pt idx="18">
                  <c:v>517.42999999999995</c:v>
                </c:pt>
                <c:pt idx="19">
                  <c:v>547.92999999999995</c:v>
                </c:pt>
                <c:pt idx="20">
                  <c:v>528.91999999999996</c:v>
                </c:pt>
                <c:pt idx="21">
                  <c:v>552.79999999999995</c:v>
                </c:pt>
                <c:pt idx="22">
                  <c:v>581.54999999999995</c:v>
                </c:pt>
                <c:pt idx="23">
                  <c:v>620.13</c:v>
                </c:pt>
                <c:pt idx="24">
                  <c:v>628.22</c:v>
                </c:pt>
                <c:pt idx="25">
                  <c:v>688.38</c:v>
                </c:pt>
              </c:numCache>
            </c:numRef>
          </c:val>
          <c:smooth val="1"/>
        </c:ser>
        <c:dLbls>
          <c:showLegendKey val="0"/>
          <c:showVal val="0"/>
          <c:showCatName val="0"/>
          <c:showSerName val="0"/>
          <c:showPercent val="0"/>
          <c:showBubbleSize val="0"/>
        </c:dLbls>
        <c:marker val="1"/>
        <c:smooth val="0"/>
        <c:axId val="38420864"/>
        <c:axId val="38422400"/>
      </c:lineChart>
      <c:dateAx>
        <c:axId val="38420864"/>
        <c:scaling>
          <c:orientation val="minMax"/>
        </c:scaling>
        <c:delete val="0"/>
        <c:axPos val="b"/>
        <c:numFmt formatCode="[$-409]d\-mmm\-yy;@" sourceLinked="0"/>
        <c:majorTickMark val="out"/>
        <c:minorTickMark val="none"/>
        <c:tickLblPos val="nextTo"/>
        <c:txPr>
          <a:bodyPr rot="-2700000"/>
          <a:lstStyle/>
          <a:p>
            <a:pPr>
              <a:defRPr sz="1100"/>
            </a:pPr>
            <a:endParaRPr lang="en-US"/>
          </a:p>
        </c:txPr>
        <c:crossAx val="38422400"/>
        <c:crosses val="autoZero"/>
        <c:auto val="1"/>
        <c:lblOffset val="100"/>
        <c:baseTimeUnit val="days"/>
        <c:majorUnit val="14"/>
        <c:majorTimeUnit val="days"/>
      </c:dateAx>
      <c:valAx>
        <c:axId val="38422400"/>
        <c:scaling>
          <c:orientation val="minMax"/>
          <c:max val="800"/>
          <c:min val="200"/>
        </c:scaling>
        <c:delete val="0"/>
        <c:axPos val="l"/>
        <c:numFmt formatCode="General" sourceLinked="1"/>
        <c:majorTickMark val="out"/>
        <c:minorTickMark val="none"/>
        <c:tickLblPos val="nextTo"/>
        <c:txPr>
          <a:bodyPr/>
          <a:lstStyle/>
          <a:p>
            <a:pPr>
              <a:defRPr sz="1100"/>
            </a:pPr>
            <a:endParaRPr lang="en-US"/>
          </a:p>
        </c:txPr>
        <c:crossAx val="38420864"/>
        <c:crosses val="autoZero"/>
        <c:crossBetween val="between"/>
        <c:majorUnit val="100"/>
      </c:valAx>
    </c:plotArea>
    <c:legend>
      <c:legendPos val="r"/>
      <c:layout>
        <c:manualLayout>
          <c:xMode val="edge"/>
          <c:yMode val="edge"/>
          <c:x val="0.15202235496425015"/>
          <c:y val="4.5464295411349442E-2"/>
          <c:w val="0.38066295592361299"/>
          <c:h val="0.16799257851389265"/>
        </c:manualLayout>
      </c:layout>
      <c:overlay val="0"/>
      <c:txPr>
        <a:bodyPr/>
        <a:lstStyle/>
        <a:p>
          <a:pPr>
            <a:defRPr sz="1600" b="1"/>
          </a:pPr>
          <a:endParaRPr lang="en-US"/>
        </a:p>
      </c:txPr>
    </c:legend>
    <c:plotVisOnly val="1"/>
    <c:dispBlanksAs val="gap"/>
    <c:showDLblsOverMax val="0"/>
  </c:chart>
  <c:spPr>
    <a:ln>
      <a:noFill/>
    </a:ln>
  </c:spPr>
  <c:txPr>
    <a:bodyPr/>
    <a:lstStyle/>
    <a:p>
      <a:pPr>
        <a:defRPr>
          <a:solidFill>
            <a:srgbClr val="000000"/>
          </a:solidFill>
          <a:latin typeface="Arial" pitchFamily="34" charset="0"/>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546423884514436"/>
          <c:y val="0.17762953604988879"/>
          <c:w val="0.77405980502437188"/>
          <c:h val="0.6408921545546824"/>
        </c:manualLayout>
      </c:layout>
      <c:barChart>
        <c:barDir val="col"/>
        <c:grouping val="clustered"/>
        <c:varyColors val="0"/>
        <c:ser>
          <c:idx val="1"/>
          <c:order val="0"/>
          <c:tx>
            <c:strRef>
              <c:f>graphs!$H$16</c:f>
              <c:strCache>
                <c:ptCount val="1"/>
                <c:pt idx="0">
                  <c:v>2006/2007</c:v>
                </c:pt>
              </c:strCache>
            </c:strRef>
          </c:tx>
          <c:spPr>
            <a:solidFill>
              <a:srgbClr val="008000"/>
            </a:solidFill>
          </c:spPr>
          <c:invertIfNegative val="0"/>
          <c:cat>
            <c:strRef>
              <c:f>(graphs!$I$14:$M$14,graphs!$O$14:$Q$14)</c:f>
              <c:strCache>
                <c:ptCount val="8"/>
                <c:pt idx="0">
                  <c:v>Senegal</c:v>
                </c:pt>
                <c:pt idx="1">
                  <c:v>Cameroon</c:v>
                </c:pt>
                <c:pt idx="2">
                  <c:v>Ghana</c:v>
                </c:pt>
                <c:pt idx="3">
                  <c:v>Nigeria</c:v>
                </c:pt>
                <c:pt idx="4">
                  <c:v>Kenya</c:v>
                </c:pt>
                <c:pt idx="5">
                  <c:v>Malawi</c:v>
                </c:pt>
                <c:pt idx="6">
                  <c:v>Uganda</c:v>
                </c:pt>
                <c:pt idx="7">
                  <c:v>Zambia</c:v>
                </c:pt>
              </c:strCache>
            </c:strRef>
          </c:cat>
          <c:val>
            <c:numRef>
              <c:f>(graphs!$I$16:$M$16,graphs!$O$16:$Q$16)</c:f>
              <c:numCache>
                <c:formatCode>General</c:formatCode>
                <c:ptCount val="8"/>
                <c:pt idx="0">
                  <c:v>22</c:v>
                </c:pt>
                <c:pt idx="1">
                  <c:v>57</c:v>
                </c:pt>
                <c:pt idx="2">
                  <c:v>41</c:v>
                </c:pt>
                <c:pt idx="3">
                  <c:v>55</c:v>
                </c:pt>
                <c:pt idx="4">
                  <c:v>56</c:v>
                </c:pt>
                <c:pt idx="5">
                  <c:v>51</c:v>
                </c:pt>
                <c:pt idx="6">
                  <c:v>48</c:v>
                </c:pt>
                <c:pt idx="7">
                  <c:v>65</c:v>
                </c:pt>
              </c:numCache>
            </c:numRef>
          </c:val>
        </c:ser>
        <c:ser>
          <c:idx val="2"/>
          <c:order val="1"/>
          <c:tx>
            <c:strRef>
              <c:f>graphs!$H$17</c:f>
              <c:strCache>
                <c:ptCount val="1"/>
                <c:pt idx="0">
                  <c:v>2007/2008*</c:v>
                </c:pt>
              </c:strCache>
            </c:strRef>
          </c:tx>
          <c:spPr>
            <a:solidFill>
              <a:srgbClr val="FFC000">
                <a:alpha val="99000"/>
              </a:srgbClr>
            </a:solidFill>
          </c:spPr>
          <c:invertIfNegative val="0"/>
          <c:cat>
            <c:strRef>
              <c:f>(graphs!$I$14:$M$14,graphs!$O$14:$Q$14)</c:f>
              <c:strCache>
                <c:ptCount val="8"/>
                <c:pt idx="0">
                  <c:v>Senegal</c:v>
                </c:pt>
                <c:pt idx="1">
                  <c:v>Cameroon</c:v>
                </c:pt>
                <c:pt idx="2">
                  <c:v>Ghana</c:v>
                </c:pt>
                <c:pt idx="3">
                  <c:v>Nigeria</c:v>
                </c:pt>
                <c:pt idx="4">
                  <c:v>Kenya</c:v>
                </c:pt>
                <c:pt idx="5">
                  <c:v>Malawi</c:v>
                </c:pt>
                <c:pt idx="6">
                  <c:v>Uganda</c:v>
                </c:pt>
                <c:pt idx="7">
                  <c:v>Zambia</c:v>
                </c:pt>
              </c:strCache>
            </c:strRef>
          </c:cat>
          <c:val>
            <c:numRef>
              <c:f>(graphs!$I$17:$M$17,graphs!$O$17:$Q$17)</c:f>
              <c:numCache>
                <c:formatCode>General</c:formatCode>
                <c:ptCount val="8"/>
                <c:pt idx="0">
                  <c:v>43</c:v>
                </c:pt>
                <c:pt idx="1">
                  <c:v>66</c:v>
                </c:pt>
                <c:pt idx="2">
                  <c:v>41</c:v>
                </c:pt>
                <c:pt idx="3">
                  <c:v>55</c:v>
                </c:pt>
                <c:pt idx="4">
                  <c:v>67</c:v>
                </c:pt>
                <c:pt idx="5">
                  <c:v>55.5</c:v>
                </c:pt>
                <c:pt idx="6">
                  <c:v>62</c:v>
                </c:pt>
                <c:pt idx="7">
                  <c:v>67</c:v>
                </c:pt>
              </c:numCache>
            </c:numRef>
          </c:val>
        </c:ser>
        <c:ser>
          <c:idx val="3"/>
          <c:order val="2"/>
          <c:tx>
            <c:strRef>
              <c:f>graphs!$H$18</c:f>
              <c:strCache>
                <c:ptCount val="1"/>
                <c:pt idx="0">
                  <c:v>2008/2009*</c:v>
                </c:pt>
              </c:strCache>
            </c:strRef>
          </c:tx>
          <c:spPr>
            <a:solidFill>
              <a:srgbClr val="FF6600"/>
            </a:solidFill>
          </c:spPr>
          <c:invertIfNegative val="0"/>
          <c:cat>
            <c:strRef>
              <c:f>(graphs!$I$14:$M$14,graphs!$O$14:$Q$14)</c:f>
              <c:strCache>
                <c:ptCount val="8"/>
                <c:pt idx="0">
                  <c:v>Senegal</c:v>
                </c:pt>
                <c:pt idx="1">
                  <c:v>Cameroon</c:v>
                </c:pt>
                <c:pt idx="2">
                  <c:v>Ghana</c:v>
                </c:pt>
                <c:pt idx="3">
                  <c:v>Nigeria</c:v>
                </c:pt>
                <c:pt idx="4">
                  <c:v>Kenya</c:v>
                </c:pt>
                <c:pt idx="5">
                  <c:v>Malawi</c:v>
                </c:pt>
                <c:pt idx="6">
                  <c:v>Uganda</c:v>
                </c:pt>
                <c:pt idx="7">
                  <c:v>Zambia</c:v>
                </c:pt>
              </c:strCache>
            </c:strRef>
          </c:cat>
          <c:val>
            <c:numRef>
              <c:f>(graphs!$I$18:$M$18,graphs!$O$18:$Q$18)</c:f>
              <c:numCache>
                <c:formatCode>General</c:formatCode>
                <c:ptCount val="8"/>
                <c:pt idx="0">
                  <c:v>43</c:v>
                </c:pt>
                <c:pt idx="1">
                  <c:v>73</c:v>
                </c:pt>
                <c:pt idx="2">
                  <c:v>49</c:v>
                </c:pt>
                <c:pt idx="3">
                  <c:v>59</c:v>
                </c:pt>
                <c:pt idx="4">
                  <c:v>64</c:v>
                </c:pt>
                <c:pt idx="5">
                  <c:v>60</c:v>
                </c:pt>
                <c:pt idx="6">
                  <c:v>52</c:v>
                </c:pt>
                <c:pt idx="7">
                  <c:v>69</c:v>
                </c:pt>
              </c:numCache>
            </c:numRef>
          </c:val>
        </c:ser>
        <c:dLbls>
          <c:showLegendKey val="0"/>
          <c:showVal val="0"/>
          <c:showCatName val="0"/>
          <c:showSerName val="0"/>
          <c:showPercent val="0"/>
          <c:showBubbleSize val="0"/>
        </c:dLbls>
        <c:gapWidth val="150"/>
        <c:axId val="39219968"/>
        <c:axId val="39221504"/>
      </c:barChart>
      <c:catAx>
        <c:axId val="39219968"/>
        <c:scaling>
          <c:orientation val="minMax"/>
        </c:scaling>
        <c:delete val="0"/>
        <c:axPos val="b"/>
        <c:numFmt formatCode="General" sourceLinked="1"/>
        <c:majorTickMark val="out"/>
        <c:minorTickMark val="none"/>
        <c:tickLblPos val="nextTo"/>
        <c:txPr>
          <a:bodyPr/>
          <a:lstStyle/>
          <a:p>
            <a:pPr>
              <a:defRPr sz="1200"/>
            </a:pPr>
            <a:endParaRPr lang="en-US"/>
          </a:p>
        </c:txPr>
        <c:crossAx val="39221504"/>
        <c:crosses val="autoZero"/>
        <c:auto val="1"/>
        <c:lblAlgn val="ctr"/>
        <c:lblOffset val="100"/>
        <c:noMultiLvlLbl val="0"/>
      </c:catAx>
      <c:valAx>
        <c:axId val="39221504"/>
        <c:scaling>
          <c:orientation val="minMax"/>
        </c:scaling>
        <c:delete val="0"/>
        <c:axPos val="l"/>
        <c:title>
          <c:tx>
            <c:rich>
              <a:bodyPr rot="-5400000" vert="horz"/>
              <a:lstStyle/>
              <a:p>
                <a:pPr>
                  <a:defRPr sz="1100" b="1"/>
                </a:pPr>
                <a:r>
                  <a:rPr lang="en-US" sz="1100" b="1" dirty="0"/>
                  <a:t>% of households reporting </a:t>
                </a:r>
                <a:r>
                  <a:rPr lang="en-US" sz="1100" b="1" dirty="0" smtClean="0"/>
                  <a:t>problems</a:t>
                </a:r>
                <a:r>
                  <a:rPr lang="en-US" sz="1100" b="1" baseline="0" dirty="0" smtClean="0"/>
                  <a:t> i</a:t>
                </a:r>
                <a:r>
                  <a:rPr lang="en-US" sz="1100" b="1" dirty="0" smtClean="0"/>
                  <a:t>n </a:t>
                </a:r>
                <a:r>
                  <a:rPr lang="en-US" sz="1100" b="1" dirty="0"/>
                  <a:t>affording food in last 12 months</a:t>
                </a:r>
              </a:p>
            </c:rich>
          </c:tx>
          <c:layout>
            <c:manualLayout>
              <c:xMode val="edge"/>
              <c:yMode val="edge"/>
              <c:x val="0"/>
              <c:y val="9.7562632807841679E-2"/>
            </c:manualLayout>
          </c:layout>
          <c:overlay val="0"/>
        </c:title>
        <c:numFmt formatCode="General" sourceLinked="1"/>
        <c:majorTickMark val="out"/>
        <c:minorTickMark val="none"/>
        <c:tickLblPos val="nextTo"/>
        <c:txPr>
          <a:bodyPr/>
          <a:lstStyle/>
          <a:p>
            <a:pPr>
              <a:defRPr sz="1200"/>
            </a:pPr>
            <a:endParaRPr lang="en-US"/>
          </a:p>
        </c:txPr>
        <c:crossAx val="39219968"/>
        <c:crosses val="autoZero"/>
        <c:crossBetween val="between"/>
      </c:valAx>
    </c:plotArea>
    <c:legend>
      <c:legendPos val="tr"/>
      <c:layout/>
      <c:overlay val="1"/>
      <c:txPr>
        <a:bodyPr/>
        <a:lstStyle/>
        <a:p>
          <a:pPr>
            <a:defRPr b="1"/>
          </a:pPr>
          <a:endParaRPr lang="en-US"/>
        </a:p>
      </c:txPr>
    </c:legend>
    <c:plotVisOnly val="1"/>
    <c:dispBlanksAs val="gap"/>
    <c:showDLblsOverMax val="0"/>
  </c:chart>
  <c:txPr>
    <a:bodyPr/>
    <a:lstStyle/>
    <a:p>
      <a:pPr>
        <a:defRPr sz="1400">
          <a:solidFill>
            <a:srgbClr val="000000"/>
          </a:solidFill>
          <a:latin typeface="Arial" pitchFamily="34" charset="0"/>
          <a:cs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13056326074493321"/>
          <c:y val="0.17405108015344237"/>
          <c:w val="0.85807397103753202"/>
          <c:h val="0.70078210175651123"/>
        </c:manualLayout>
      </c:layout>
      <c:barChart>
        <c:barDir val="col"/>
        <c:grouping val="clustered"/>
        <c:varyColors val="0"/>
        <c:ser>
          <c:idx val="0"/>
          <c:order val="0"/>
          <c:tx>
            <c:strRef>
              <c:f>Sheet1!$C$7</c:f>
              <c:strCache>
                <c:ptCount val="1"/>
                <c:pt idx="0">
                  <c:v>2010</c:v>
                </c:pt>
              </c:strCache>
            </c:strRef>
          </c:tx>
          <c:spPr>
            <a:solidFill>
              <a:schemeClr val="accent3">
                <a:lumMod val="60000"/>
                <a:lumOff val="40000"/>
              </a:schemeClr>
            </a:solidFill>
          </c:spPr>
          <c:invertIfNegative val="0"/>
          <c:cat>
            <c:strRef>
              <c:f>Sheet1!$B$8:$B$10</c:f>
              <c:strCache>
                <c:ptCount val="3"/>
                <c:pt idx="0">
                  <c:v>Wheat</c:v>
                </c:pt>
                <c:pt idx="1">
                  <c:v>Maize</c:v>
                </c:pt>
                <c:pt idx="2">
                  <c:v>Rice</c:v>
                </c:pt>
              </c:strCache>
            </c:strRef>
          </c:cat>
          <c:val>
            <c:numRef>
              <c:f>Sheet1!$C$8:$C$10</c:f>
              <c:numCache>
                <c:formatCode>General</c:formatCode>
                <c:ptCount val="3"/>
                <c:pt idx="0">
                  <c:v>100</c:v>
                </c:pt>
                <c:pt idx="1">
                  <c:v>100</c:v>
                </c:pt>
                <c:pt idx="2">
                  <c:v>100</c:v>
                </c:pt>
              </c:numCache>
            </c:numRef>
          </c:val>
        </c:ser>
        <c:ser>
          <c:idx val="1"/>
          <c:order val="1"/>
          <c:tx>
            <c:strRef>
              <c:f>Sheet1!$D$7</c:f>
              <c:strCache>
                <c:ptCount val="1"/>
                <c:pt idx="0">
                  <c:v>2050 no CC</c:v>
                </c:pt>
              </c:strCache>
            </c:strRef>
          </c:tx>
          <c:spPr>
            <a:solidFill>
              <a:schemeClr val="accent3"/>
            </a:solidFill>
          </c:spPr>
          <c:invertIfNegative val="0"/>
          <c:cat>
            <c:strRef>
              <c:f>Sheet1!$B$8:$B$10</c:f>
              <c:strCache>
                <c:ptCount val="3"/>
                <c:pt idx="0">
                  <c:v>Wheat</c:v>
                </c:pt>
                <c:pt idx="1">
                  <c:v>Maize</c:v>
                </c:pt>
                <c:pt idx="2">
                  <c:v>Rice</c:v>
                </c:pt>
              </c:strCache>
            </c:strRef>
          </c:cat>
          <c:val>
            <c:numRef>
              <c:f>Sheet1!$D$8:$D$10</c:f>
              <c:numCache>
                <c:formatCode>General</c:formatCode>
                <c:ptCount val="3"/>
                <c:pt idx="0">
                  <c:v>145</c:v>
                </c:pt>
                <c:pt idx="1">
                  <c:v>173.2</c:v>
                </c:pt>
                <c:pt idx="2">
                  <c:v>135</c:v>
                </c:pt>
              </c:numCache>
            </c:numRef>
          </c:val>
        </c:ser>
        <c:ser>
          <c:idx val="2"/>
          <c:order val="2"/>
          <c:tx>
            <c:strRef>
              <c:f>Sheet1!$E$7</c:f>
              <c:strCache>
                <c:ptCount val="1"/>
                <c:pt idx="0">
                  <c:v>2050 CC</c:v>
                </c:pt>
              </c:strCache>
            </c:strRef>
          </c:tx>
          <c:spPr>
            <a:solidFill>
              <a:schemeClr val="accent3">
                <a:lumMod val="50000"/>
              </a:schemeClr>
            </a:solidFill>
          </c:spPr>
          <c:invertIfNegative val="0"/>
          <c:cat>
            <c:strRef>
              <c:f>Sheet1!$B$8:$B$10</c:f>
              <c:strCache>
                <c:ptCount val="3"/>
                <c:pt idx="0">
                  <c:v>Wheat</c:v>
                </c:pt>
                <c:pt idx="1">
                  <c:v>Maize</c:v>
                </c:pt>
                <c:pt idx="2">
                  <c:v>Rice</c:v>
                </c:pt>
              </c:strCache>
            </c:strRef>
          </c:cat>
          <c:val>
            <c:numRef>
              <c:f>Sheet1!$E$8:$E$10</c:f>
              <c:numCache>
                <c:formatCode>General</c:formatCode>
                <c:ptCount val="3"/>
                <c:pt idx="0">
                  <c:v>168</c:v>
                </c:pt>
                <c:pt idx="1">
                  <c:v>206.5</c:v>
                </c:pt>
                <c:pt idx="2">
                  <c:v>155</c:v>
                </c:pt>
              </c:numCache>
            </c:numRef>
          </c:val>
        </c:ser>
        <c:dLbls>
          <c:showLegendKey val="0"/>
          <c:showVal val="0"/>
          <c:showCatName val="0"/>
          <c:showSerName val="0"/>
          <c:showPercent val="0"/>
          <c:showBubbleSize val="0"/>
        </c:dLbls>
        <c:gapWidth val="79"/>
        <c:overlap val="-10"/>
        <c:axId val="39271040"/>
        <c:axId val="39281024"/>
      </c:barChart>
      <c:catAx>
        <c:axId val="39271040"/>
        <c:scaling>
          <c:orientation val="minMax"/>
        </c:scaling>
        <c:delete val="0"/>
        <c:axPos val="b"/>
        <c:majorTickMark val="out"/>
        <c:minorTickMark val="none"/>
        <c:tickLblPos val="nextTo"/>
        <c:txPr>
          <a:bodyPr/>
          <a:lstStyle/>
          <a:p>
            <a:pPr>
              <a:defRPr sz="1200">
                <a:solidFill>
                  <a:srgbClr val="000000"/>
                </a:solidFill>
              </a:defRPr>
            </a:pPr>
            <a:endParaRPr lang="en-US"/>
          </a:p>
        </c:txPr>
        <c:crossAx val="39281024"/>
        <c:crosses val="autoZero"/>
        <c:auto val="1"/>
        <c:lblAlgn val="ctr"/>
        <c:lblOffset val="100"/>
        <c:noMultiLvlLbl val="0"/>
      </c:catAx>
      <c:valAx>
        <c:axId val="39281024"/>
        <c:scaling>
          <c:orientation val="minMax"/>
        </c:scaling>
        <c:delete val="0"/>
        <c:axPos val="l"/>
        <c:numFmt formatCode="General" sourceLinked="1"/>
        <c:majorTickMark val="out"/>
        <c:minorTickMark val="none"/>
        <c:tickLblPos val="nextTo"/>
        <c:txPr>
          <a:bodyPr/>
          <a:lstStyle/>
          <a:p>
            <a:pPr>
              <a:defRPr sz="1200">
                <a:solidFill>
                  <a:srgbClr val="000000"/>
                </a:solidFill>
              </a:defRPr>
            </a:pPr>
            <a:endParaRPr lang="en-US"/>
          </a:p>
        </c:txPr>
        <c:crossAx val="39271040"/>
        <c:crosses val="autoZero"/>
        <c:crossBetween val="between"/>
      </c:valAx>
    </c:plotArea>
    <c:legend>
      <c:legendPos val="t"/>
      <c:legendEntry>
        <c:idx val="0"/>
        <c:txPr>
          <a:bodyPr/>
          <a:lstStyle/>
          <a:p>
            <a:pPr>
              <a:defRPr sz="1400" b="1">
                <a:solidFill>
                  <a:srgbClr val="000000"/>
                </a:solidFill>
              </a:defRPr>
            </a:pPr>
            <a:endParaRPr lang="en-US"/>
          </a:p>
        </c:txPr>
      </c:legendEntry>
      <c:legendEntry>
        <c:idx val="1"/>
        <c:txPr>
          <a:bodyPr/>
          <a:lstStyle/>
          <a:p>
            <a:pPr>
              <a:defRPr sz="1400" b="1">
                <a:solidFill>
                  <a:srgbClr val="000000"/>
                </a:solidFill>
              </a:defRPr>
            </a:pPr>
            <a:endParaRPr lang="en-US"/>
          </a:p>
        </c:txPr>
      </c:legendEntry>
      <c:layout>
        <c:manualLayout>
          <c:xMode val="edge"/>
          <c:yMode val="edge"/>
          <c:x val="0.15905973558860698"/>
          <c:y val="0.1517381421072366"/>
          <c:w val="0.81545152835524026"/>
          <c:h val="9.5444319460067512E-2"/>
        </c:manualLayout>
      </c:layout>
      <c:overlay val="0"/>
      <c:txPr>
        <a:bodyPr/>
        <a:lstStyle/>
        <a:p>
          <a:pPr>
            <a:defRPr sz="1400" b="1">
              <a:solidFill>
                <a:srgbClr val="000000"/>
              </a:solidFill>
            </a:defRPr>
          </a:pPr>
          <a:endParaRPr lang="en-US"/>
        </a:p>
      </c:txPr>
    </c:legend>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0.15772712621448631"/>
          <c:y val="0.21348925038560759"/>
          <c:w val="0.81531219781737796"/>
          <c:h val="0.63269134920310577"/>
        </c:manualLayout>
      </c:layout>
      <c:barChart>
        <c:barDir val="col"/>
        <c:grouping val="clustered"/>
        <c:varyColors val="0"/>
        <c:ser>
          <c:idx val="0"/>
          <c:order val="0"/>
          <c:tx>
            <c:strRef>
              <c:f>'Calorie Consumption'!$B$1</c:f>
              <c:strCache>
                <c:ptCount val="1"/>
                <c:pt idx="0">
                  <c:v>2000</c:v>
                </c:pt>
              </c:strCache>
            </c:strRef>
          </c:tx>
          <c:spPr>
            <a:solidFill>
              <a:schemeClr val="accent5"/>
            </a:solidFill>
          </c:spPr>
          <c:invertIfNegative val="0"/>
          <c:cat>
            <c:strRef>
              <c:f>'Calorie Consumption'!$A$2:$A$7</c:f>
              <c:strCache>
                <c:ptCount val="6"/>
                <c:pt idx="0">
                  <c:v>South Asia</c:v>
                </c:pt>
                <c:pt idx="1">
                  <c:v>East Asia and Pacific</c:v>
                </c:pt>
                <c:pt idx="2">
                  <c:v>Europe and Central Asia</c:v>
                </c:pt>
                <c:pt idx="3">
                  <c:v>Latin America and Caribbean</c:v>
                </c:pt>
                <c:pt idx="4">
                  <c:v>Middle East and North Africa</c:v>
                </c:pt>
                <c:pt idx="5">
                  <c:v>Sub Saharan Africa</c:v>
                </c:pt>
              </c:strCache>
            </c:strRef>
          </c:cat>
          <c:val>
            <c:numRef>
              <c:f>'Calorie Consumption'!$B$2:$B$7</c:f>
              <c:numCache>
                <c:formatCode>_(* #,##0_);_(* \(#,##0\);_(* "-"??_);_(@_)</c:formatCode>
                <c:ptCount val="6"/>
                <c:pt idx="0">
                  <c:v>2380.5994704448258</c:v>
                </c:pt>
                <c:pt idx="1">
                  <c:v>2870.1784101519147</c:v>
                </c:pt>
                <c:pt idx="2">
                  <c:v>3017.2420432378958</c:v>
                </c:pt>
                <c:pt idx="3">
                  <c:v>2878.922043065028</c:v>
                </c:pt>
                <c:pt idx="4">
                  <c:v>2845.6382776709579</c:v>
                </c:pt>
                <c:pt idx="5">
                  <c:v>2282.250134642617</c:v>
                </c:pt>
              </c:numCache>
            </c:numRef>
          </c:val>
        </c:ser>
        <c:ser>
          <c:idx val="1"/>
          <c:order val="1"/>
          <c:tx>
            <c:strRef>
              <c:f>'Calorie Consumption'!$C$1</c:f>
              <c:strCache>
                <c:ptCount val="1"/>
                <c:pt idx="0">
                  <c:v>2050 No CC</c:v>
                </c:pt>
              </c:strCache>
            </c:strRef>
          </c:tx>
          <c:spPr>
            <a:solidFill>
              <a:schemeClr val="accent5">
                <a:lumMod val="75000"/>
              </a:schemeClr>
            </a:solidFill>
          </c:spPr>
          <c:invertIfNegative val="0"/>
          <c:cat>
            <c:strRef>
              <c:f>'Calorie Consumption'!$A$2:$A$7</c:f>
              <c:strCache>
                <c:ptCount val="6"/>
                <c:pt idx="0">
                  <c:v>South Asia</c:v>
                </c:pt>
                <c:pt idx="1">
                  <c:v>East Asia and Pacific</c:v>
                </c:pt>
                <c:pt idx="2">
                  <c:v>Europe and Central Asia</c:v>
                </c:pt>
                <c:pt idx="3">
                  <c:v>Latin America and Caribbean</c:v>
                </c:pt>
                <c:pt idx="4">
                  <c:v>Middle East and North Africa</c:v>
                </c:pt>
                <c:pt idx="5">
                  <c:v>Sub Saharan Africa</c:v>
                </c:pt>
              </c:strCache>
            </c:strRef>
          </c:cat>
          <c:val>
            <c:numRef>
              <c:f>'Calorie Consumption'!$C$2:$C$7</c:f>
              <c:numCache>
                <c:formatCode>_(* #,##0_);_(* \(#,##0\);_(* "-"??_);_(@_)</c:formatCode>
                <c:ptCount val="6"/>
                <c:pt idx="0">
                  <c:v>2463.9583771894372</c:v>
                </c:pt>
                <c:pt idx="1">
                  <c:v>2978.7875987452253</c:v>
                </c:pt>
                <c:pt idx="2">
                  <c:v>3231.3083872670527</c:v>
                </c:pt>
                <c:pt idx="3">
                  <c:v>2862.3942913414312</c:v>
                </c:pt>
                <c:pt idx="4">
                  <c:v>3112.0765615897285</c:v>
                </c:pt>
                <c:pt idx="5">
                  <c:v>2569.5875404432754</c:v>
                </c:pt>
              </c:numCache>
            </c:numRef>
          </c:val>
        </c:ser>
        <c:ser>
          <c:idx val="2"/>
          <c:order val="2"/>
          <c:tx>
            <c:strRef>
              <c:f>'Calorie Consumption'!$D$1</c:f>
              <c:strCache>
                <c:ptCount val="1"/>
                <c:pt idx="0">
                  <c:v>2050 with CC</c:v>
                </c:pt>
              </c:strCache>
            </c:strRef>
          </c:tx>
          <c:spPr>
            <a:solidFill>
              <a:schemeClr val="accent4">
                <a:lumMod val="75000"/>
              </a:schemeClr>
            </a:solidFill>
          </c:spPr>
          <c:invertIfNegative val="0"/>
          <c:cat>
            <c:strRef>
              <c:f>'Calorie Consumption'!$A$2:$A$7</c:f>
              <c:strCache>
                <c:ptCount val="6"/>
                <c:pt idx="0">
                  <c:v>South Asia</c:v>
                </c:pt>
                <c:pt idx="1">
                  <c:v>East Asia and Pacific</c:v>
                </c:pt>
                <c:pt idx="2">
                  <c:v>Europe and Central Asia</c:v>
                </c:pt>
                <c:pt idx="3">
                  <c:v>Latin America and Caribbean</c:v>
                </c:pt>
                <c:pt idx="4">
                  <c:v>Middle East and North Africa</c:v>
                </c:pt>
                <c:pt idx="5">
                  <c:v>Sub Saharan Africa</c:v>
                </c:pt>
              </c:strCache>
            </c:strRef>
          </c:cat>
          <c:val>
            <c:numRef>
              <c:f>'Calorie Consumption'!$D$2:$D$7</c:f>
              <c:numCache>
                <c:formatCode>_(* #,##0_);_(* \(#,##0\);_(* "-"??_);_(@_)</c:formatCode>
                <c:ptCount val="6"/>
                <c:pt idx="0">
                  <c:v>2339.6799999999998</c:v>
                </c:pt>
                <c:pt idx="1">
                  <c:v>2859.36</c:v>
                </c:pt>
                <c:pt idx="2">
                  <c:v>3091.2</c:v>
                </c:pt>
                <c:pt idx="3">
                  <c:v>2850.4</c:v>
                </c:pt>
                <c:pt idx="4">
                  <c:v>2905.2799999999997</c:v>
                </c:pt>
                <c:pt idx="5">
                  <c:v>2276.96</c:v>
                </c:pt>
              </c:numCache>
            </c:numRef>
          </c:val>
        </c:ser>
        <c:dLbls>
          <c:showLegendKey val="0"/>
          <c:showVal val="0"/>
          <c:showCatName val="0"/>
          <c:showSerName val="0"/>
          <c:showPercent val="0"/>
          <c:showBubbleSize val="0"/>
        </c:dLbls>
        <c:gapWidth val="135"/>
        <c:overlap val="-15"/>
        <c:axId val="39311616"/>
        <c:axId val="39325696"/>
      </c:barChart>
      <c:catAx>
        <c:axId val="39311616"/>
        <c:scaling>
          <c:orientation val="minMax"/>
        </c:scaling>
        <c:delete val="0"/>
        <c:axPos val="b"/>
        <c:majorTickMark val="out"/>
        <c:minorTickMark val="none"/>
        <c:tickLblPos val="nextTo"/>
        <c:txPr>
          <a:bodyPr/>
          <a:lstStyle/>
          <a:p>
            <a:pPr>
              <a:defRPr sz="950"/>
            </a:pPr>
            <a:endParaRPr lang="en-US"/>
          </a:p>
        </c:txPr>
        <c:crossAx val="39325696"/>
        <c:crosses val="autoZero"/>
        <c:auto val="1"/>
        <c:lblAlgn val="ctr"/>
        <c:lblOffset val="100"/>
        <c:noMultiLvlLbl val="0"/>
      </c:catAx>
      <c:valAx>
        <c:axId val="39325696"/>
        <c:scaling>
          <c:orientation val="minMax"/>
          <c:max val="4000"/>
        </c:scaling>
        <c:delete val="0"/>
        <c:axPos val="l"/>
        <c:numFmt formatCode="_(* #,##0_);_(* \(#,##0\);_(* &quot;-&quot;??_);_(@_)" sourceLinked="1"/>
        <c:majorTickMark val="out"/>
        <c:minorTickMark val="none"/>
        <c:tickLblPos val="nextTo"/>
        <c:txPr>
          <a:bodyPr/>
          <a:lstStyle/>
          <a:p>
            <a:pPr>
              <a:defRPr sz="1100"/>
            </a:pPr>
            <a:endParaRPr lang="en-US"/>
          </a:p>
        </c:txPr>
        <c:crossAx val="39311616"/>
        <c:crosses val="autoZero"/>
        <c:crossBetween val="between"/>
      </c:valAx>
    </c:plotArea>
    <c:legend>
      <c:legendPos val="t"/>
      <c:layout>
        <c:manualLayout>
          <c:xMode val="edge"/>
          <c:yMode val="edge"/>
          <c:x val="0.21061840954091268"/>
          <c:y val="0.19593689054306104"/>
          <c:w val="0.74555136087441121"/>
          <c:h val="7.0304432284947524E-2"/>
        </c:manualLayout>
      </c:layout>
      <c:overlay val="1"/>
      <c:txPr>
        <a:bodyPr/>
        <a:lstStyle/>
        <a:p>
          <a:pPr>
            <a:defRPr sz="1400" b="1"/>
          </a:pPr>
          <a:endParaRPr lang="en-US"/>
        </a:p>
      </c:txPr>
    </c:legend>
    <c:plotVisOnly val="1"/>
    <c:dispBlanksAs val="gap"/>
    <c:showDLblsOverMax val="0"/>
  </c:chart>
  <c:txPr>
    <a:bodyPr/>
    <a:lstStyle/>
    <a:p>
      <a:pPr>
        <a:defRPr sz="1500">
          <a:solidFill>
            <a:srgbClr val="000000"/>
          </a:solidFill>
          <a:latin typeface="Arial" pitchFamily="34" charset="0"/>
          <a:cs typeface="Arial"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0.09615</cdr:x>
      <cdr:y>0.5</cdr:y>
    </cdr:from>
    <cdr:to>
      <cdr:x>0.2801</cdr:x>
      <cdr:y>0.54688</cdr:y>
    </cdr:to>
    <cdr:sp macro="" textlink="">
      <cdr:nvSpPr>
        <cdr:cNvPr id="7" name="Text Box 2"/>
        <cdr:cNvSpPr txBox="1">
          <a:spLocks xmlns:a="http://schemas.openxmlformats.org/drawingml/2006/main" noChangeArrowheads="1"/>
        </cdr:cNvSpPr>
      </cdr:nvSpPr>
      <cdr:spPr bwMode="auto">
        <a:xfrm xmlns:a="http://schemas.openxmlformats.org/drawingml/2006/main">
          <a:off x="762000" y="2438400"/>
          <a:ext cx="1457767"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27432"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US" sz="1300" b="1" i="0" u="none" strike="noStrike" baseline="0" dirty="0">
              <a:solidFill>
                <a:sysClr val="windowText" lastClr="000000"/>
              </a:solidFill>
              <a:latin typeface="Arial"/>
              <a:cs typeface="Arial"/>
            </a:rPr>
            <a:t>E. Asia &amp; Pacific</a:t>
          </a:r>
          <a:endParaRPr lang="en-US" sz="1300" dirty="0">
            <a:solidFill>
              <a:sysClr val="windowText" lastClr="000000"/>
            </a:solidFill>
          </a:endParaRPr>
        </a:p>
      </cdr:txBody>
    </cdr:sp>
  </cdr:relSizeAnchor>
  <cdr:relSizeAnchor xmlns:cdr="http://schemas.openxmlformats.org/drawingml/2006/chartDrawing">
    <cdr:from>
      <cdr:x>0.625</cdr:x>
      <cdr:y>0.42238</cdr:y>
    </cdr:from>
    <cdr:to>
      <cdr:x>0.75699</cdr:x>
      <cdr:y>0.48387</cdr:y>
    </cdr:to>
    <cdr:sp macro="" textlink="">
      <cdr:nvSpPr>
        <cdr:cNvPr id="8" name="Text Box 2"/>
        <cdr:cNvSpPr txBox="1">
          <a:spLocks xmlns:a="http://schemas.openxmlformats.org/drawingml/2006/main" noChangeArrowheads="1"/>
        </cdr:cNvSpPr>
      </cdr:nvSpPr>
      <cdr:spPr bwMode="auto">
        <a:xfrm xmlns:a="http://schemas.openxmlformats.org/drawingml/2006/main">
          <a:off x="4953000" y="2059862"/>
          <a:ext cx="1045994" cy="29987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27432"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US" sz="1300" b="1" i="0" u="none" strike="noStrike" baseline="0" dirty="0">
              <a:solidFill>
                <a:sysClr val="windowText" lastClr="000000"/>
              </a:solidFill>
              <a:latin typeface="Arial"/>
              <a:cs typeface="Arial"/>
            </a:rPr>
            <a:t>S. Asia</a:t>
          </a:r>
          <a:endParaRPr lang="en-US" sz="1300" dirty="0">
            <a:solidFill>
              <a:sysClr val="windowText" lastClr="000000"/>
            </a:solidFill>
          </a:endParaRPr>
        </a:p>
      </cdr:txBody>
    </cdr:sp>
  </cdr:relSizeAnchor>
  <cdr:relSizeAnchor xmlns:cdr="http://schemas.openxmlformats.org/drawingml/2006/chartDrawing">
    <cdr:from>
      <cdr:x>0.29808</cdr:x>
      <cdr:y>0.73438</cdr:y>
    </cdr:from>
    <cdr:to>
      <cdr:x>0.49737</cdr:x>
      <cdr:y>0.79588</cdr:y>
    </cdr:to>
    <cdr:sp macro="" textlink="">
      <cdr:nvSpPr>
        <cdr:cNvPr id="11" name="Text Box 2"/>
        <cdr:cNvSpPr txBox="1">
          <a:spLocks xmlns:a="http://schemas.openxmlformats.org/drawingml/2006/main" noChangeArrowheads="1"/>
        </cdr:cNvSpPr>
      </cdr:nvSpPr>
      <cdr:spPr bwMode="auto">
        <a:xfrm xmlns:a="http://schemas.openxmlformats.org/drawingml/2006/main">
          <a:off x="2362200" y="3581400"/>
          <a:ext cx="1579394" cy="29992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27432"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US" sz="1300" b="1" i="0" u="none" strike="noStrike" baseline="0" dirty="0">
              <a:solidFill>
                <a:sysClr val="windowText" lastClr="000000"/>
              </a:solidFill>
              <a:latin typeface="Arial"/>
              <a:cs typeface="Arial"/>
            </a:rPr>
            <a:t>M. East &amp; N. Africa</a:t>
          </a:r>
          <a:endParaRPr lang="en-US" sz="1300" b="1" dirty="0">
            <a:solidFill>
              <a:sysClr val="windowText" lastClr="000000"/>
            </a:solidFill>
          </a:endParaRPr>
        </a:p>
      </cdr:txBody>
    </cdr:sp>
  </cdr:relSizeAnchor>
  <cdr:relSizeAnchor xmlns:cdr="http://schemas.openxmlformats.org/drawingml/2006/chartDrawing">
    <cdr:from>
      <cdr:x>0.76923</cdr:x>
      <cdr:y>0.23438</cdr:y>
    </cdr:from>
    <cdr:to>
      <cdr:x>0.92142</cdr:x>
      <cdr:y>0.29587</cdr:y>
    </cdr:to>
    <cdr:sp macro="" textlink="">
      <cdr:nvSpPr>
        <cdr:cNvPr id="79" name="Text Box 2"/>
        <cdr:cNvSpPr txBox="1">
          <a:spLocks xmlns:a="http://schemas.openxmlformats.org/drawingml/2006/main" noChangeArrowheads="1"/>
        </cdr:cNvSpPr>
      </cdr:nvSpPr>
      <cdr:spPr bwMode="auto">
        <a:xfrm xmlns:a="http://schemas.openxmlformats.org/drawingml/2006/main">
          <a:off x="6096000" y="1143000"/>
          <a:ext cx="1206075" cy="29992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27432"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US" sz="1300" b="1" i="0" u="none" strike="noStrike" baseline="0" dirty="0">
              <a:solidFill>
                <a:sysClr val="windowText" lastClr="000000"/>
              </a:solidFill>
              <a:latin typeface="Arial"/>
              <a:cs typeface="Arial"/>
            </a:rPr>
            <a:t>Sub-Saharan Africa</a:t>
          </a:r>
          <a:endParaRPr lang="en-US" sz="1300" dirty="0">
            <a:solidFill>
              <a:sysClr val="windowText" lastClr="000000"/>
            </a:solidFill>
          </a:endParaRPr>
        </a:p>
      </cdr:txBody>
    </cdr:sp>
  </cdr:relSizeAnchor>
  <cdr:relSizeAnchor xmlns:cdr="http://schemas.openxmlformats.org/drawingml/2006/chartDrawing">
    <cdr:from>
      <cdr:x>0.50962</cdr:x>
      <cdr:y>0.71875</cdr:y>
    </cdr:from>
    <cdr:to>
      <cdr:x>0.55769</cdr:x>
      <cdr:y>0.78125</cdr:y>
    </cdr:to>
    <cdr:sp macro="" textlink="">
      <cdr:nvSpPr>
        <cdr:cNvPr id="82" name="TextBox 81"/>
        <cdr:cNvSpPr txBox="1"/>
      </cdr:nvSpPr>
      <cdr:spPr>
        <a:xfrm xmlns:a="http://schemas.openxmlformats.org/drawingml/2006/main">
          <a:off x="4038600" y="3505200"/>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300" b="1" dirty="0">
              <a:solidFill>
                <a:srgbClr val="FFFFFF"/>
              </a:solidFill>
              <a:latin typeface="Arial" pitchFamily="34" charset="0"/>
              <a:cs typeface="Arial" pitchFamily="34" charset="0"/>
            </a:rPr>
            <a:t>37</a:t>
          </a:r>
        </a:p>
      </cdr:txBody>
    </cdr:sp>
  </cdr:relSizeAnchor>
  <cdr:relSizeAnchor xmlns:cdr="http://schemas.openxmlformats.org/drawingml/2006/chartDrawing">
    <cdr:from>
      <cdr:x>0.50962</cdr:x>
      <cdr:y>0.67188</cdr:y>
    </cdr:from>
    <cdr:to>
      <cdr:x>0.75962</cdr:x>
      <cdr:y>0.71875</cdr:y>
    </cdr:to>
    <cdr:sp macro="" textlink="">
      <cdr:nvSpPr>
        <cdr:cNvPr id="9" name="Text Box 2"/>
        <cdr:cNvSpPr txBox="1">
          <a:spLocks xmlns:a="http://schemas.openxmlformats.org/drawingml/2006/main" noChangeArrowheads="1"/>
        </cdr:cNvSpPr>
      </cdr:nvSpPr>
      <cdr:spPr bwMode="auto">
        <a:xfrm xmlns:a="http://schemas.openxmlformats.org/drawingml/2006/main">
          <a:off x="4038600" y="3276600"/>
          <a:ext cx="1981200"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27432"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US" sz="1300" b="1" dirty="0" smtClean="0">
              <a:latin typeface="Arial"/>
              <a:cs typeface="Arial"/>
            </a:rPr>
            <a:t>L. America &amp; Caribbean</a:t>
          </a:r>
          <a:endParaRPr lang="en-US" sz="1300" b="1" dirty="0">
            <a:solidFill>
              <a:sysClr val="windowText" lastClr="00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0.28241</cdr:x>
      <cdr:y>0.67742</cdr:y>
    </cdr:from>
    <cdr:to>
      <cdr:x>0.55057</cdr:x>
      <cdr:y>0.74194</cdr:y>
    </cdr:to>
    <cdr:sp macro="" textlink="">
      <cdr:nvSpPr>
        <cdr:cNvPr id="5121" name="Text Box 1"/>
        <cdr:cNvSpPr txBox="1">
          <a:spLocks xmlns:a="http://schemas.openxmlformats.org/drawingml/2006/main" noChangeArrowheads="1"/>
        </cdr:cNvSpPr>
      </cdr:nvSpPr>
      <cdr:spPr bwMode="auto">
        <a:xfrm xmlns:a="http://schemas.openxmlformats.org/drawingml/2006/main">
          <a:off x="2209800" y="3200400"/>
          <a:ext cx="2098267" cy="3048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300" b="1" i="0" u="none" strike="noStrike" baseline="0" dirty="0" smtClean="0">
              <a:solidFill>
                <a:schemeClr val="accent4">
                  <a:lumMod val="50000"/>
                </a:schemeClr>
              </a:solidFill>
              <a:latin typeface="Arial"/>
              <a:cs typeface="Arial"/>
            </a:rPr>
            <a:t>L. America &amp; Caribbean</a:t>
          </a:r>
          <a:endParaRPr lang="en-US" sz="1300" dirty="0">
            <a:solidFill>
              <a:schemeClr val="accent4">
                <a:lumMod val="50000"/>
              </a:schemeClr>
            </a:solidFill>
          </a:endParaRPr>
        </a:p>
      </cdr:txBody>
    </cdr:sp>
  </cdr:relSizeAnchor>
  <cdr:relSizeAnchor xmlns:cdr="http://schemas.openxmlformats.org/drawingml/2006/chartDrawing">
    <cdr:from>
      <cdr:x>0.09738</cdr:x>
      <cdr:y>0.66129</cdr:y>
    </cdr:from>
    <cdr:to>
      <cdr:x>0.2265</cdr:x>
      <cdr:y>0.70968</cdr:y>
    </cdr:to>
    <cdr:sp macro="" textlink="">
      <cdr:nvSpPr>
        <cdr:cNvPr id="5122" name="Text Box 2"/>
        <cdr:cNvSpPr txBox="1">
          <a:spLocks xmlns:a="http://schemas.openxmlformats.org/drawingml/2006/main" noChangeArrowheads="1"/>
        </cdr:cNvSpPr>
      </cdr:nvSpPr>
      <cdr:spPr bwMode="auto">
        <a:xfrm xmlns:a="http://schemas.openxmlformats.org/drawingml/2006/main">
          <a:off x="762000" y="3124200"/>
          <a:ext cx="1010277" cy="22860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300" b="1" i="0" u="none" strike="noStrike" baseline="0" dirty="0" smtClean="0">
              <a:solidFill>
                <a:schemeClr val="accent4">
                  <a:lumMod val="50000"/>
                </a:schemeClr>
              </a:solidFill>
              <a:latin typeface="Arial"/>
              <a:cs typeface="Arial"/>
            </a:rPr>
            <a:t>E. Asia</a:t>
          </a:r>
          <a:endParaRPr lang="en-US" sz="1300" dirty="0">
            <a:solidFill>
              <a:schemeClr val="accent4">
                <a:lumMod val="50000"/>
              </a:schemeClr>
            </a:solidFill>
          </a:endParaRPr>
        </a:p>
      </cdr:txBody>
    </cdr:sp>
  </cdr:relSizeAnchor>
  <cdr:relSizeAnchor xmlns:cdr="http://schemas.openxmlformats.org/drawingml/2006/chartDrawing">
    <cdr:from>
      <cdr:x>0.52587</cdr:x>
      <cdr:y>0.43326</cdr:y>
    </cdr:from>
    <cdr:to>
      <cdr:x>0.62518</cdr:x>
      <cdr:y>0.48165</cdr:y>
    </cdr:to>
    <cdr:sp macro="" textlink="">
      <cdr:nvSpPr>
        <cdr:cNvPr id="5123" name="Text Box 3"/>
        <cdr:cNvSpPr txBox="1">
          <a:spLocks xmlns:a="http://schemas.openxmlformats.org/drawingml/2006/main" noChangeArrowheads="1"/>
        </cdr:cNvSpPr>
      </cdr:nvSpPr>
      <cdr:spPr bwMode="auto">
        <a:xfrm xmlns:a="http://schemas.openxmlformats.org/drawingml/2006/main">
          <a:off x="4114800" y="2046890"/>
          <a:ext cx="777136" cy="2286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300" b="1" dirty="0" smtClean="0">
              <a:solidFill>
                <a:schemeClr val="accent4">
                  <a:lumMod val="50000"/>
                </a:schemeClr>
              </a:solidFill>
              <a:latin typeface="Arial"/>
              <a:cs typeface="Arial"/>
            </a:rPr>
            <a:t>S. Asia</a:t>
          </a:r>
          <a:endParaRPr lang="en-US" sz="1300" dirty="0">
            <a:solidFill>
              <a:schemeClr val="accent4">
                <a:lumMod val="50000"/>
              </a:schemeClr>
            </a:solidFill>
          </a:endParaRPr>
        </a:p>
      </cdr:txBody>
    </cdr:sp>
  </cdr:relSizeAnchor>
  <cdr:relSizeAnchor xmlns:cdr="http://schemas.openxmlformats.org/drawingml/2006/chartDrawing">
    <cdr:from>
      <cdr:x>0.50639</cdr:x>
      <cdr:y>0.08065</cdr:y>
    </cdr:from>
    <cdr:to>
      <cdr:x>0.59347</cdr:x>
      <cdr:y>0.13344</cdr:y>
    </cdr:to>
    <cdr:sp macro="" textlink="">
      <cdr:nvSpPr>
        <cdr:cNvPr id="5124" name="Text Box 4"/>
        <cdr:cNvSpPr txBox="1">
          <a:spLocks xmlns:a="http://schemas.openxmlformats.org/drawingml/2006/main" noChangeArrowheads="1"/>
        </cdr:cNvSpPr>
      </cdr:nvSpPr>
      <cdr:spPr bwMode="auto">
        <a:xfrm xmlns:a="http://schemas.openxmlformats.org/drawingml/2006/main">
          <a:off x="3962400" y="381000"/>
          <a:ext cx="681383" cy="24940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300" b="1" i="0" u="none" strike="noStrike" baseline="0" dirty="0" smtClean="0">
              <a:solidFill>
                <a:schemeClr val="accent4">
                  <a:lumMod val="50000"/>
                </a:schemeClr>
              </a:solidFill>
              <a:latin typeface="Arial"/>
              <a:cs typeface="Arial"/>
            </a:rPr>
            <a:t>Africa</a:t>
          </a:r>
          <a:endParaRPr lang="en-US" sz="1300" dirty="0">
            <a:solidFill>
              <a:schemeClr val="accent4">
                <a:lumMod val="50000"/>
              </a:schemeClr>
            </a:solidFill>
          </a:endParaRPr>
        </a:p>
      </cdr:txBody>
    </cdr:sp>
  </cdr:relSizeAnchor>
  <cdr:relSizeAnchor xmlns:cdr="http://schemas.openxmlformats.org/drawingml/2006/chartDrawing">
    <cdr:from>
      <cdr:x>0.748</cdr:x>
      <cdr:y>0.67742</cdr:y>
    </cdr:from>
    <cdr:to>
      <cdr:x>0.83739</cdr:x>
      <cdr:y>0.74091</cdr:y>
    </cdr:to>
    <cdr:sp macro="" textlink="">
      <cdr:nvSpPr>
        <cdr:cNvPr id="5125" name="Text Box 5"/>
        <cdr:cNvSpPr txBox="1">
          <a:spLocks xmlns:a="http://schemas.openxmlformats.org/drawingml/2006/main" noChangeArrowheads="1"/>
        </cdr:cNvSpPr>
      </cdr:nvSpPr>
      <cdr:spPr bwMode="auto">
        <a:xfrm xmlns:a="http://schemas.openxmlformats.org/drawingml/2006/main">
          <a:off x="5852948" y="3200400"/>
          <a:ext cx="699422" cy="2999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sz="1300" b="1" i="0" u="none" strike="noStrike" baseline="0" dirty="0" smtClean="0">
              <a:solidFill>
                <a:schemeClr val="accent4">
                  <a:lumMod val="50000"/>
                </a:schemeClr>
              </a:solidFill>
              <a:latin typeface="Arial"/>
              <a:cs typeface="Arial"/>
            </a:rPr>
            <a:t>W. Asia</a:t>
          </a:r>
          <a:endParaRPr lang="en-US" sz="1300" dirty="0">
            <a:solidFill>
              <a:schemeClr val="accent4">
                <a:lumMod val="50000"/>
              </a:schemeClr>
            </a:solidFill>
          </a:endParaRPr>
        </a:p>
      </cdr:txBody>
    </cdr:sp>
  </cdr:relSizeAnchor>
  <cdr:relSizeAnchor xmlns:cdr="http://schemas.openxmlformats.org/drawingml/2006/chartDrawing">
    <cdr:from>
      <cdr:x>0.15581</cdr:x>
      <cdr:y>0.35484</cdr:y>
    </cdr:from>
    <cdr:to>
      <cdr:x>0.27267</cdr:x>
      <cdr:y>0.40246</cdr:y>
    </cdr:to>
    <cdr:sp macro="" textlink="">
      <cdr:nvSpPr>
        <cdr:cNvPr id="7" name="Text Box 2"/>
        <cdr:cNvSpPr txBox="1">
          <a:spLocks xmlns:a="http://schemas.openxmlformats.org/drawingml/2006/main" noChangeArrowheads="1"/>
        </cdr:cNvSpPr>
      </cdr:nvSpPr>
      <cdr:spPr bwMode="auto">
        <a:xfrm xmlns:a="http://schemas.openxmlformats.org/drawingml/2006/main">
          <a:off x="1219200" y="1676400"/>
          <a:ext cx="914400" cy="22497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27432" tIns="22860" rIns="27432"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en-US" sz="1300" b="1" dirty="0" smtClean="0">
              <a:latin typeface="Arial"/>
              <a:cs typeface="Arial"/>
            </a:rPr>
            <a:t>S. E. Asia</a:t>
          </a:r>
          <a:endParaRPr lang="en-US" sz="1300" dirty="0">
            <a:solidFill>
              <a:sysClr val="windowText" lastClr="0000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0.15789</cdr:x>
      <cdr:y>0.00477</cdr:y>
    </cdr:from>
    <cdr:to>
      <cdr:x>0.84211</cdr:x>
      <cdr:y>0.11499</cdr:y>
    </cdr:to>
    <cdr:sp macro="" textlink="">
      <cdr:nvSpPr>
        <cdr:cNvPr id="2" name="TextBox 14"/>
        <cdr:cNvSpPr txBox="1"/>
      </cdr:nvSpPr>
      <cdr:spPr>
        <a:xfrm xmlns:a="http://schemas.openxmlformats.org/drawingml/2006/main">
          <a:off x="685800" y="22654"/>
          <a:ext cx="2971800" cy="52322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xmlns:a="http://schemas.openxmlformats.org/drawingml/2006/main">
          <a:pPr algn="ctr"/>
          <a:r>
            <a:rPr lang="en-US" sz="1400" b="1" dirty="0" smtClean="0"/>
            <a:t>Calorie consumption (kcal/capita/day)</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1963"/>
          </a:xfrm>
          <a:prstGeom prst="rect">
            <a:avLst/>
          </a:prstGeom>
        </p:spPr>
        <p:txBody>
          <a:bodyPr vert="horz" lIns="93350" tIns="46676" rIns="93350" bIns="46676" rtlCol="0"/>
          <a:lstStyle>
            <a:lvl1pPr algn="l">
              <a:defRPr sz="1200" dirty="0"/>
            </a:lvl1pPr>
          </a:lstStyle>
          <a:p>
            <a:pPr>
              <a:defRPr/>
            </a:pPr>
            <a:endParaRPr lang="en-US"/>
          </a:p>
        </p:txBody>
      </p:sp>
      <p:sp>
        <p:nvSpPr>
          <p:cNvPr id="3" name="Date Placeholder 2"/>
          <p:cNvSpPr>
            <a:spLocks noGrp="1"/>
          </p:cNvSpPr>
          <p:nvPr>
            <p:ph type="dt" sz="quarter" idx="1"/>
          </p:nvPr>
        </p:nvSpPr>
        <p:spPr>
          <a:xfrm>
            <a:off x="3936174" y="1"/>
            <a:ext cx="3012329" cy="461963"/>
          </a:xfrm>
          <a:prstGeom prst="rect">
            <a:avLst/>
          </a:prstGeom>
        </p:spPr>
        <p:txBody>
          <a:bodyPr vert="horz" lIns="93350" tIns="46676" rIns="93350" bIns="46676" rtlCol="0"/>
          <a:lstStyle>
            <a:lvl1pPr algn="r">
              <a:defRPr sz="1200"/>
            </a:lvl1pPr>
          </a:lstStyle>
          <a:p>
            <a:pPr>
              <a:defRPr/>
            </a:pPr>
            <a:fld id="{4E7A4C80-6614-4C87-AB2A-99D16858E251}" type="datetimeFigureOut">
              <a:rPr lang="en-US"/>
              <a:pPr>
                <a:defRPr/>
              </a:pPr>
              <a:t>8/6/2012</a:t>
            </a:fld>
            <a:endParaRPr lang="en-US" dirty="0"/>
          </a:p>
        </p:txBody>
      </p:sp>
      <p:sp>
        <p:nvSpPr>
          <p:cNvPr id="4" name="Footer Placeholder 3"/>
          <p:cNvSpPr>
            <a:spLocks noGrp="1"/>
          </p:cNvSpPr>
          <p:nvPr>
            <p:ph type="ftr" sz="quarter" idx="2"/>
          </p:nvPr>
        </p:nvSpPr>
        <p:spPr>
          <a:xfrm>
            <a:off x="0" y="8772526"/>
            <a:ext cx="3012329" cy="461963"/>
          </a:xfrm>
          <a:prstGeom prst="rect">
            <a:avLst/>
          </a:prstGeom>
        </p:spPr>
        <p:txBody>
          <a:bodyPr vert="horz" lIns="93350" tIns="46676" rIns="93350" bIns="46676" rtlCol="0" anchor="b"/>
          <a:lstStyle>
            <a:lvl1pPr algn="l">
              <a:defRPr sz="1200" dirty="0"/>
            </a:lvl1pPr>
          </a:lstStyle>
          <a:p>
            <a:pPr>
              <a:defRPr/>
            </a:pPr>
            <a:endParaRPr lang="en-US"/>
          </a:p>
        </p:txBody>
      </p:sp>
      <p:sp>
        <p:nvSpPr>
          <p:cNvPr id="5" name="Slide Number Placeholder 4"/>
          <p:cNvSpPr>
            <a:spLocks noGrp="1"/>
          </p:cNvSpPr>
          <p:nvPr>
            <p:ph type="sldNum" sz="quarter" idx="3"/>
          </p:nvPr>
        </p:nvSpPr>
        <p:spPr>
          <a:xfrm>
            <a:off x="3936174" y="8772526"/>
            <a:ext cx="3012329" cy="461963"/>
          </a:xfrm>
          <a:prstGeom prst="rect">
            <a:avLst/>
          </a:prstGeom>
        </p:spPr>
        <p:txBody>
          <a:bodyPr vert="horz" lIns="93350" tIns="46676" rIns="93350" bIns="46676" rtlCol="0" anchor="b"/>
          <a:lstStyle>
            <a:lvl1pPr algn="r">
              <a:defRPr sz="1200"/>
            </a:lvl1pPr>
          </a:lstStyle>
          <a:p>
            <a:pPr>
              <a:defRPr/>
            </a:pPr>
            <a:fld id="{C1E45920-35CA-4DBC-AFE3-140EAE44E94C}" type="slidenum">
              <a:rPr lang="en-US"/>
              <a:pPr>
                <a:defRPr/>
              </a:pPr>
              <a:t>‹#›</a:t>
            </a:fld>
            <a:endParaRPr lang="en-US" dirty="0"/>
          </a:p>
        </p:txBody>
      </p:sp>
    </p:spTree>
    <p:extLst>
      <p:ext uri="{BB962C8B-B14F-4D97-AF65-F5344CB8AC3E}">
        <p14:creationId xmlns:p14="http://schemas.microsoft.com/office/powerpoint/2010/main" val="2393153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1963"/>
          </a:xfrm>
          <a:prstGeom prst="rect">
            <a:avLst/>
          </a:prstGeom>
        </p:spPr>
        <p:txBody>
          <a:bodyPr vert="horz" lIns="93350" tIns="46676" rIns="93350" bIns="46676" rtlCol="0"/>
          <a:lstStyle>
            <a:lvl1pPr algn="l">
              <a:defRPr sz="1200" dirty="0"/>
            </a:lvl1pPr>
          </a:lstStyle>
          <a:p>
            <a:pPr>
              <a:defRPr/>
            </a:pPr>
            <a:endParaRPr lang="en-US"/>
          </a:p>
        </p:txBody>
      </p:sp>
      <p:sp>
        <p:nvSpPr>
          <p:cNvPr id="3" name="Date Placeholder 2"/>
          <p:cNvSpPr>
            <a:spLocks noGrp="1"/>
          </p:cNvSpPr>
          <p:nvPr>
            <p:ph type="dt" idx="1"/>
          </p:nvPr>
        </p:nvSpPr>
        <p:spPr>
          <a:xfrm>
            <a:off x="3936174" y="1"/>
            <a:ext cx="3012329" cy="461963"/>
          </a:xfrm>
          <a:prstGeom prst="rect">
            <a:avLst/>
          </a:prstGeom>
        </p:spPr>
        <p:txBody>
          <a:bodyPr vert="horz" lIns="93350" tIns="46676" rIns="93350" bIns="46676" rtlCol="0"/>
          <a:lstStyle>
            <a:lvl1pPr algn="r">
              <a:defRPr sz="1200"/>
            </a:lvl1pPr>
          </a:lstStyle>
          <a:p>
            <a:pPr>
              <a:defRPr/>
            </a:pPr>
            <a:fld id="{FF35EFDB-034A-43C6-857A-1283CA11B65A}" type="datetimeFigureOut">
              <a:rPr lang="en-US"/>
              <a:pPr>
                <a:defRPr/>
              </a:pPr>
              <a:t>8/6/2012</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3350" tIns="46676" rIns="93350" bIns="46676" rtlCol="0" anchor="ctr"/>
          <a:lstStyle/>
          <a:p>
            <a:pPr lvl="0"/>
            <a:endParaRPr lang="en-US" noProof="0" dirty="0"/>
          </a:p>
        </p:txBody>
      </p:sp>
      <p:sp>
        <p:nvSpPr>
          <p:cNvPr id="5" name="Notes Placeholder 4"/>
          <p:cNvSpPr>
            <a:spLocks noGrp="1"/>
          </p:cNvSpPr>
          <p:nvPr>
            <p:ph type="body" sz="quarter" idx="3"/>
          </p:nvPr>
        </p:nvSpPr>
        <p:spPr>
          <a:xfrm>
            <a:off x="695637" y="4387851"/>
            <a:ext cx="5558801" cy="4156075"/>
          </a:xfrm>
          <a:prstGeom prst="rect">
            <a:avLst/>
          </a:prstGeom>
        </p:spPr>
        <p:txBody>
          <a:bodyPr vert="horz" lIns="93350" tIns="46676" rIns="93350" bIns="4667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6"/>
            <a:ext cx="3012329" cy="461963"/>
          </a:xfrm>
          <a:prstGeom prst="rect">
            <a:avLst/>
          </a:prstGeom>
        </p:spPr>
        <p:txBody>
          <a:bodyPr vert="horz" lIns="93350" tIns="46676" rIns="93350" bIns="46676" rtlCol="0" anchor="b"/>
          <a:lstStyle>
            <a:lvl1pPr algn="l">
              <a:defRPr sz="1200" dirty="0"/>
            </a:lvl1pPr>
          </a:lstStyle>
          <a:p>
            <a:pPr>
              <a:defRPr/>
            </a:pPr>
            <a:endParaRPr lang="en-US"/>
          </a:p>
        </p:txBody>
      </p:sp>
      <p:sp>
        <p:nvSpPr>
          <p:cNvPr id="7" name="Slide Number Placeholder 6"/>
          <p:cNvSpPr>
            <a:spLocks noGrp="1"/>
          </p:cNvSpPr>
          <p:nvPr>
            <p:ph type="sldNum" sz="quarter" idx="5"/>
          </p:nvPr>
        </p:nvSpPr>
        <p:spPr>
          <a:xfrm>
            <a:off x="3936174" y="8772526"/>
            <a:ext cx="3012329" cy="461963"/>
          </a:xfrm>
          <a:prstGeom prst="rect">
            <a:avLst/>
          </a:prstGeom>
        </p:spPr>
        <p:txBody>
          <a:bodyPr vert="horz" lIns="93350" tIns="46676" rIns="93350" bIns="46676" rtlCol="0" anchor="b"/>
          <a:lstStyle>
            <a:lvl1pPr algn="r">
              <a:defRPr sz="1200"/>
            </a:lvl1pPr>
          </a:lstStyle>
          <a:p>
            <a:pPr>
              <a:defRPr/>
            </a:pPr>
            <a:fld id="{B99FFB69-9E4D-4EDD-AF28-81783523702A}" type="slidenum">
              <a:rPr lang="en-US"/>
              <a:pPr>
                <a:defRPr/>
              </a:pPr>
              <a:t>‹#›</a:t>
            </a:fld>
            <a:endParaRPr lang="en-US" dirty="0"/>
          </a:p>
        </p:txBody>
      </p:sp>
    </p:spTree>
    <p:extLst>
      <p:ext uri="{BB962C8B-B14F-4D97-AF65-F5344CB8AC3E}">
        <p14:creationId xmlns:p14="http://schemas.microsoft.com/office/powerpoint/2010/main" val="96728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9FFB69-9E4D-4EDD-AF28-81783523702A}" type="slidenum">
              <a:rPr lang="en-US" smtClean="0"/>
              <a:pPr>
                <a:defRPr/>
              </a:pPr>
              <a:t>3</a:t>
            </a:fld>
            <a:endParaRPr lang="en-US" dirty="0"/>
          </a:p>
        </p:txBody>
      </p:sp>
    </p:spTree>
    <p:extLst>
      <p:ext uri="{BB962C8B-B14F-4D97-AF65-F5344CB8AC3E}">
        <p14:creationId xmlns:p14="http://schemas.microsoft.com/office/powerpoint/2010/main" val="1491557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9FFB69-9E4D-4EDD-AF28-81783523702A}" type="slidenum">
              <a:rPr lang="en-US" smtClean="0"/>
              <a:pPr>
                <a:defRPr/>
              </a:pPr>
              <a:t>29</a:t>
            </a:fld>
            <a:endParaRPr lang="en-US" dirty="0"/>
          </a:p>
        </p:txBody>
      </p:sp>
    </p:spTree>
    <p:extLst>
      <p:ext uri="{BB962C8B-B14F-4D97-AF65-F5344CB8AC3E}">
        <p14:creationId xmlns:p14="http://schemas.microsoft.com/office/powerpoint/2010/main" val="3812251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Supermarkets early-on best traditional retailers by charging lower prices for processed</a:t>
            </a:r>
          </a:p>
          <a:p>
            <a:r>
              <a:rPr lang="en-US" dirty="0" smtClean="0"/>
              <a:t>products—taking advantage of procurement systems that allow economies of</a:t>
            </a:r>
          </a:p>
          <a:p>
            <a:r>
              <a:rPr lang="en-US" dirty="0" smtClean="0"/>
              <a:t>scale. The poor consumers take advantage of this to buy processed foods and</a:t>
            </a:r>
          </a:p>
          <a:p>
            <a:r>
              <a:rPr lang="en-US" dirty="0" smtClean="0"/>
              <a:t>semi-processed foods from supermarkets. (2) Supermarkets early-on sell</a:t>
            </a:r>
          </a:p>
          <a:p>
            <a:endParaRPr lang="en-US" dirty="0"/>
          </a:p>
        </p:txBody>
      </p:sp>
      <p:sp>
        <p:nvSpPr>
          <p:cNvPr id="4" name="Slide Number Placeholder 3"/>
          <p:cNvSpPr>
            <a:spLocks noGrp="1"/>
          </p:cNvSpPr>
          <p:nvPr>
            <p:ph type="sldNum" sz="quarter" idx="10"/>
          </p:nvPr>
        </p:nvSpPr>
        <p:spPr/>
        <p:txBody>
          <a:bodyPr/>
          <a:lstStyle/>
          <a:p>
            <a:pPr>
              <a:defRPr/>
            </a:pPr>
            <a:fld id="{67922E40-E6D4-4867-AACF-CD6C2593E399}" type="slidenum">
              <a:rPr lang="en-US" smtClean="0"/>
              <a:pPr>
                <a:defRPr/>
              </a:pPr>
              <a:t>32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9FFB69-9E4D-4EDD-AF28-81783523702A}" type="slidenum">
              <a:rPr lang="en-US" smtClean="0"/>
              <a:pPr>
                <a:defRPr/>
              </a:pPr>
              <a:t>5</a:t>
            </a:fld>
            <a:endParaRPr lang="en-US" dirty="0"/>
          </a:p>
        </p:txBody>
      </p:sp>
    </p:spTree>
    <p:extLst>
      <p:ext uri="{BB962C8B-B14F-4D97-AF65-F5344CB8AC3E}">
        <p14:creationId xmlns:p14="http://schemas.microsoft.com/office/powerpoint/2010/main" val="393051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9FFB69-9E4D-4EDD-AF28-81783523702A}" type="slidenum">
              <a:rPr lang="en-US" smtClean="0"/>
              <a:pPr>
                <a:defRPr/>
              </a:pPr>
              <a:t>6</a:t>
            </a:fld>
            <a:endParaRPr lang="en-US" dirty="0"/>
          </a:p>
        </p:txBody>
      </p:sp>
    </p:spTree>
    <p:extLst>
      <p:ext uri="{BB962C8B-B14F-4D97-AF65-F5344CB8AC3E}">
        <p14:creationId xmlns:p14="http://schemas.microsoft.com/office/powerpoint/2010/main" val="1344807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inner green shading represents the proposed safe operating space for nine planetary systems. The red wedges represent an estimate of the current position for each variable. The boundaries in three systems (rate of biodiversity loss, climate change and human interference with the nitrogen cycle), have already been exceeded.</a:t>
            </a:r>
            <a:endParaRPr lang="en-US" dirty="0"/>
          </a:p>
        </p:txBody>
      </p:sp>
      <p:sp>
        <p:nvSpPr>
          <p:cNvPr id="4" name="Slide Number Placeholder 3"/>
          <p:cNvSpPr>
            <a:spLocks noGrp="1"/>
          </p:cNvSpPr>
          <p:nvPr>
            <p:ph type="sldNum" sz="quarter" idx="10"/>
          </p:nvPr>
        </p:nvSpPr>
        <p:spPr/>
        <p:txBody>
          <a:bodyPr/>
          <a:lstStyle/>
          <a:p>
            <a:pPr>
              <a:defRPr/>
            </a:pPr>
            <a:fld id="{67922E40-E6D4-4867-AACF-CD6C2593E399}" type="slidenum">
              <a:rPr lang="en-US" smtClean="0"/>
              <a:pPr>
                <a:defRPr/>
              </a:pPr>
              <a:t>13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time high</a:t>
            </a:r>
            <a:r>
              <a:rPr lang="en-US" baseline="0" dirty="0" smtClean="0"/>
              <a:t> of 238 points in the FAO food index reached in February 2011</a:t>
            </a:r>
          </a:p>
          <a:p>
            <a:endParaRPr lang="en-US" baseline="0" dirty="0" smtClean="0"/>
          </a:p>
          <a:p>
            <a:r>
              <a:rPr lang="en-US" baseline="0" dirty="0" smtClean="0"/>
              <a:t>44 million people pushed into poverty between June and December 2010, according to the World Bank </a:t>
            </a:r>
            <a:endParaRPr lang="en-US" dirty="0"/>
          </a:p>
        </p:txBody>
      </p:sp>
      <p:sp>
        <p:nvSpPr>
          <p:cNvPr id="4" name="Slide Number Placeholder 3"/>
          <p:cNvSpPr>
            <a:spLocks noGrp="1"/>
          </p:cNvSpPr>
          <p:nvPr>
            <p:ph type="sldNum" sz="quarter" idx="10"/>
          </p:nvPr>
        </p:nvSpPr>
        <p:spPr/>
        <p:txBody>
          <a:bodyPr/>
          <a:lstStyle/>
          <a:p>
            <a:pPr>
              <a:defRPr/>
            </a:pPr>
            <a:fld id="{67922E40-E6D4-4867-AACF-CD6C2593E399}" type="slidenum">
              <a:rPr lang="en-US" smtClean="0"/>
              <a:pPr>
                <a:defRPr/>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633">
              <a:defRPr/>
            </a:pPr>
            <a:r>
              <a:rPr lang="en-US" dirty="0" smtClean="0"/>
              <a:t>Prices: </a:t>
            </a:r>
            <a:r>
              <a:rPr lang="en-US" dirty="0">
                <a:solidFill>
                  <a:schemeClr val="accent2"/>
                </a:solidFill>
                <a:latin typeface="Calibri" pitchFamily="34" charset="0"/>
                <a:cs typeface="Calibri" pitchFamily="34" charset="0"/>
              </a:rPr>
              <a:t>Average of four GCM, A1B, A2 ,B1, B2 Scenarios</a:t>
            </a:r>
          </a:p>
          <a:p>
            <a:endParaRPr lang="en-US" dirty="0"/>
          </a:p>
        </p:txBody>
      </p:sp>
      <p:sp>
        <p:nvSpPr>
          <p:cNvPr id="4" name="Slide Number Placeholder 3"/>
          <p:cNvSpPr>
            <a:spLocks noGrp="1"/>
          </p:cNvSpPr>
          <p:nvPr>
            <p:ph type="sldNum" sz="quarter" idx="10"/>
          </p:nvPr>
        </p:nvSpPr>
        <p:spPr/>
        <p:txBody>
          <a:bodyPr/>
          <a:lstStyle/>
          <a:p>
            <a:pPr>
              <a:defRPr/>
            </a:pPr>
            <a:fld id="{B99FFB69-9E4D-4EDD-AF28-81783523702A}" type="slidenum">
              <a:rPr lang="en-US" smtClean="0"/>
              <a:pPr>
                <a:defRPr/>
              </a:pPr>
              <a:t>18</a:t>
            </a:fld>
            <a:endParaRPr lang="en-US" dirty="0"/>
          </a:p>
        </p:txBody>
      </p:sp>
    </p:spTree>
    <p:extLst>
      <p:ext uri="{BB962C8B-B14F-4D97-AF65-F5344CB8AC3E}">
        <p14:creationId xmlns:p14="http://schemas.microsoft.com/office/powerpoint/2010/main" val="337237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long run, majority</a:t>
            </a:r>
            <a:r>
              <a:rPr lang="en-US" baseline="0" dirty="0" smtClean="0"/>
              <a:t> of rural labor should eventually move out of agriculture to urban centers/non-farm jobs.</a:t>
            </a:r>
            <a:endParaRPr lang="en-US" dirty="0"/>
          </a:p>
        </p:txBody>
      </p:sp>
      <p:sp>
        <p:nvSpPr>
          <p:cNvPr id="4" name="Slide Number Placeholder 3"/>
          <p:cNvSpPr>
            <a:spLocks noGrp="1"/>
          </p:cNvSpPr>
          <p:nvPr>
            <p:ph type="sldNum" sz="quarter" idx="10"/>
          </p:nvPr>
        </p:nvSpPr>
        <p:spPr/>
        <p:txBody>
          <a:bodyPr/>
          <a:lstStyle/>
          <a:p>
            <a:pPr>
              <a:defRPr/>
            </a:pPr>
            <a:fld id="{B99FFB69-9E4D-4EDD-AF28-81783523702A}" type="slidenum">
              <a:rPr lang="en-US" smtClean="0"/>
              <a:pPr>
                <a:defRPr/>
              </a:pPr>
              <a:t>20</a:t>
            </a:fld>
            <a:endParaRPr lang="en-US" dirty="0"/>
          </a:p>
        </p:txBody>
      </p:sp>
    </p:spTree>
    <p:extLst>
      <p:ext uri="{BB962C8B-B14F-4D97-AF65-F5344CB8AC3E}">
        <p14:creationId xmlns:p14="http://schemas.microsoft.com/office/powerpoint/2010/main" val="1255027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Majority of</a:t>
            </a:r>
            <a:r>
              <a:rPr lang="en-US" baseline="0" dirty="0" smtClean="0"/>
              <a:t> poor and hungry are smallholders</a:t>
            </a:r>
          </a:p>
          <a:p>
            <a:r>
              <a:rPr lang="en-US" baseline="0" dirty="0" smtClean="0"/>
              <a:t>Smallholders account for about 60-80% of global food production</a:t>
            </a:r>
            <a:endParaRPr lang="en-US" dirty="0"/>
          </a:p>
        </p:txBody>
      </p:sp>
      <p:sp>
        <p:nvSpPr>
          <p:cNvPr id="4" name="Slide Number Placeholder 3"/>
          <p:cNvSpPr>
            <a:spLocks noGrp="1"/>
          </p:cNvSpPr>
          <p:nvPr>
            <p:ph type="sldNum" sz="quarter" idx="10"/>
          </p:nvPr>
        </p:nvSpPr>
        <p:spPr/>
        <p:txBody>
          <a:bodyPr/>
          <a:lstStyle/>
          <a:p>
            <a:pPr>
              <a:defRPr/>
            </a:pPr>
            <a:fld id="{67922E40-E6D4-4867-AACF-CD6C2593E399}" type="slidenum">
              <a:rPr lang="en-US" smtClean="0"/>
              <a:pPr>
                <a:defRPr/>
              </a:pPr>
              <a:t>22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“inverse relationship” between farm size and production per unit of land.</a:t>
            </a:r>
          </a:p>
        </p:txBody>
      </p:sp>
      <p:sp>
        <p:nvSpPr>
          <p:cNvPr id="4" name="Slide Number Placeholder 3"/>
          <p:cNvSpPr>
            <a:spLocks noGrp="1"/>
          </p:cNvSpPr>
          <p:nvPr>
            <p:ph type="sldNum" sz="quarter" idx="10"/>
          </p:nvPr>
        </p:nvSpPr>
        <p:spPr/>
        <p:txBody>
          <a:bodyPr/>
          <a:lstStyle/>
          <a:p>
            <a:pPr>
              <a:defRPr/>
            </a:pPr>
            <a:fld id="{67922E40-E6D4-4867-AACF-CD6C2593E399}" type="slidenum">
              <a:rPr lang="en-US" smtClean="0"/>
              <a:pPr>
                <a:defRPr/>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83" name="Rectangle 87"/>
          <p:cNvSpPr>
            <a:spLocks noGrp="1" noChangeArrowheads="1"/>
          </p:cNvSpPr>
          <p:nvPr>
            <p:ph type="ctrTitle"/>
          </p:nvPr>
        </p:nvSpPr>
        <p:spPr>
          <a:xfrm>
            <a:off x="1752600" y="1371600"/>
            <a:ext cx="5638800" cy="1860550"/>
          </a:xfrm>
          <a:prstGeom prst="rect">
            <a:avLst/>
          </a:prstGeom>
        </p:spPr>
        <p:txBody>
          <a:bodyPr lIns="45720" rIns="45720" anchor="b"/>
          <a:lstStyle>
            <a:lvl1pPr>
              <a:defRPr/>
            </a:lvl1pPr>
          </a:lstStyle>
          <a:p>
            <a:r>
              <a:rPr lang="en-US" dirty="0" smtClean="0"/>
              <a:t>Click to edit Master title style</a:t>
            </a:r>
            <a:endParaRPr lang="en-US" dirty="0"/>
          </a:p>
        </p:txBody>
      </p:sp>
      <p:sp>
        <p:nvSpPr>
          <p:cNvPr id="4184" name="Rectangle 88"/>
          <p:cNvSpPr>
            <a:spLocks noGrp="1" noChangeArrowheads="1"/>
          </p:cNvSpPr>
          <p:nvPr>
            <p:ph type="subTitle" idx="1"/>
          </p:nvPr>
        </p:nvSpPr>
        <p:spPr>
          <a:xfrm>
            <a:off x="1752600" y="3581400"/>
            <a:ext cx="5638800" cy="2438400"/>
          </a:xfrm>
        </p:spPr>
        <p:txBody>
          <a:bodyPr lIns="45720" rIns="45720">
            <a:normAutofit/>
          </a:bodyPr>
          <a:lstStyle>
            <a:lvl1pPr marL="0" indent="0" algn="ctr">
              <a:buFont typeface="Wingdings" pitchFamily="2" charset="2"/>
              <a:buNone/>
              <a:defRPr sz="2400">
                <a:latin typeface="Arial" pitchFamily="34" charset="0"/>
                <a:cs typeface="Arial" pitchFamily="34" charset="0"/>
              </a:defRPr>
            </a:lvl1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6400800" y="6421438"/>
            <a:ext cx="1828800" cy="304800"/>
          </a:xfrm>
          <a:prstGeom prst="rect">
            <a:avLst/>
          </a:prstGeom>
        </p:spPr>
        <p:txBody>
          <a:bodyPr/>
          <a:lstStyle>
            <a:lvl1pPr>
              <a:defRPr dirty="0"/>
            </a:lvl1pPr>
          </a:lstStyle>
          <a:p>
            <a:pPr>
              <a:defRPr/>
            </a:pPr>
            <a:endParaRPr lang="en-US"/>
          </a:p>
        </p:txBody>
      </p:sp>
      <p:sp>
        <p:nvSpPr>
          <p:cNvPr id="5" name="Slide Number Placeholder 5"/>
          <p:cNvSpPr>
            <a:spLocks noGrp="1"/>
          </p:cNvSpPr>
          <p:nvPr>
            <p:ph type="sldNum" sz="quarter" idx="11"/>
          </p:nvPr>
        </p:nvSpPr>
        <p:spPr>
          <a:xfrm>
            <a:off x="8320088" y="6421438"/>
            <a:ext cx="533400" cy="304800"/>
          </a:xfrm>
          <a:prstGeom prst="rect">
            <a:avLst/>
          </a:prstGeom>
        </p:spPr>
        <p:txBody>
          <a:bodyPr/>
          <a:lstStyle>
            <a:lvl1pPr>
              <a:defRPr/>
            </a:lvl1pPr>
          </a:lstStyle>
          <a:p>
            <a:pPr>
              <a:defRPr/>
            </a:pPr>
            <a:fld id="{87DE84EA-208A-47F6-B8A3-07DBFE4F05C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327025"/>
            <a:ext cx="1790700" cy="5616575"/>
          </a:xfrm>
          <a:prstGeom prst="rect">
            <a:avLst/>
          </a:prstGeo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7800" y="327025"/>
            <a:ext cx="5219700" cy="5616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6400800" y="6421438"/>
            <a:ext cx="1828800" cy="304800"/>
          </a:xfrm>
          <a:prstGeom prst="rect">
            <a:avLst/>
          </a:prstGeom>
        </p:spPr>
        <p:txBody>
          <a:bodyPr/>
          <a:lstStyle>
            <a:lvl1pPr>
              <a:defRPr dirty="0"/>
            </a:lvl1pPr>
          </a:lstStyle>
          <a:p>
            <a:pPr>
              <a:defRPr/>
            </a:pPr>
            <a:endParaRPr lang="en-US"/>
          </a:p>
        </p:txBody>
      </p:sp>
      <p:sp>
        <p:nvSpPr>
          <p:cNvPr id="5" name="Slide Number Placeholder 5"/>
          <p:cNvSpPr>
            <a:spLocks noGrp="1"/>
          </p:cNvSpPr>
          <p:nvPr>
            <p:ph type="sldNum" sz="quarter" idx="11"/>
          </p:nvPr>
        </p:nvSpPr>
        <p:spPr>
          <a:xfrm>
            <a:off x="8320088" y="6421438"/>
            <a:ext cx="533400" cy="304800"/>
          </a:xfrm>
          <a:prstGeom prst="rect">
            <a:avLst/>
          </a:prstGeom>
        </p:spPr>
        <p:txBody>
          <a:bodyPr/>
          <a:lstStyle>
            <a:lvl1pPr>
              <a:defRPr/>
            </a:lvl1pPr>
          </a:lstStyle>
          <a:p>
            <a:pPr>
              <a:defRPr/>
            </a:pPr>
            <a:fld id="{80D16741-87E7-486E-AD98-DEB900144282}"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a:xfrm>
            <a:off x="304800" y="1219200"/>
            <a:ext cx="4648200" cy="4876800"/>
          </a:xfrm>
        </p:spPr>
        <p:txBody>
          <a:bodyPr/>
          <a:lstStyle/>
          <a:p>
            <a:pPr lvl="0"/>
            <a:r>
              <a:rPr lang="en-US" noProof="0" dirty="0" smtClean="0"/>
              <a:t>Click icon to add chart</a:t>
            </a:r>
            <a:endParaRPr lang="en-US" noProof="0" dirty="0"/>
          </a:p>
        </p:txBody>
      </p:sp>
      <p:sp>
        <p:nvSpPr>
          <p:cNvPr id="4" name="Text Placeholder 3"/>
          <p:cNvSpPr>
            <a:spLocks noGrp="1"/>
          </p:cNvSpPr>
          <p:nvPr>
            <p:ph type="body" sz="half" idx="2"/>
          </p:nvPr>
        </p:nvSpPr>
        <p:spPr>
          <a:xfrm>
            <a:off x="5105400" y="1219200"/>
            <a:ext cx="3505200" cy="4876800"/>
          </a:xfrm>
        </p:spPr>
        <p:txBody>
          <a:bodyPr/>
          <a:lstStyle>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0"/>
          </p:nvPr>
        </p:nvSpPr>
        <p:spPr>
          <a:xfrm>
            <a:off x="8320088" y="6421438"/>
            <a:ext cx="533400" cy="304800"/>
          </a:xfrm>
          <a:prstGeom prst="rect">
            <a:avLst/>
          </a:prstGeom>
        </p:spPr>
        <p:txBody>
          <a:bodyPr/>
          <a:lstStyle>
            <a:lvl1pPr>
              <a:defRPr/>
            </a:lvl1pPr>
          </a:lstStyle>
          <a:p>
            <a:pPr>
              <a:defRPr/>
            </a:pPr>
            <a:fld id="{ADA089BE-D8F7-41FC-A327-80FD86E393CA}" type="slidenum">
              <a:rPr lang="en-US"/>
              <a:pPr>
                <a:defRPr/>
              </a:pPr>
              <a:t>‹#›</a:t>
            </a:fld>
            <a:endParaRPr lang="en-US" dirty="0"/>
          </a:p>
        </p:txBody>
      </p:sp>
      <p:sp>
        <p:nvSpPr>
          <p:cNvPr id="7" name="Footer Placeholder 10"/>
          <p:cNvSpPr>
            <a:spLocks noGrp="1"/>
          </p:cNvSpPr>
          <p:nvPr>
            <p:ph type="ftr" sz="quarter" idx="11"/>
          </p:nvPr>
        </p:nvSpPr>
        <p:spPr>
          <a:xfrm>
            <a:off x="6400800" y="6421438"/>
            <a:ext cx="1828800" cy="304800"/>
          </a:xfrm>
          <a:prstGeom prst="rect">
            <a:avLst/>
          </a:prstGeom>
        </p:spPr>
        <p:txBody>
          <a:bodyPr/>
          <a:lstStyle>
            <a:lvl1pPr>
              <a:defRPr dirty="0"/>
            </a:lvl1pPr>
          </a:lstStyle>
          <a:p>
            <a:pPr>
              <a:defRPr/>
            </a:pPr>
            <a:endParaRPr lang="en-US"/>
          </a:p>
        </p:txBody>
      </p:sp>
      <p:sp>
        <p:nvSpPr>
          <p:cNvPr id="10" name="TextBox 7"/>
          <p:cNvSpPr txBox="1">
            <a:spLocks noChangeArrowheads="1"/>
          </p:cNvSpPr>
          <p:nvPr userDrawn="1"/>
        </p:nvSpPr>
        <p:spPr bwMode="auto">
          <a:xfrm>
            <a:off x="76200" y="6581775"/>
            <a:ext cx="3124200" cy="276225"/>
          </a:xfrm>
          <a:prstGeom prst="rect">
            <a:avLst/>
          </a:prstGeom>
          <a:noFill/>
          <a:ln w="9525">
            <a:noFill/>
            <a:miter lim="800000"/>
            <a:headEnd/>
            <a:tailEnd/>
          </a:ln>
        </p:spPr>
        <p:txBody>
          <a:bodyPr>
            <a:spAutoFit/>
          </a:bodyPr>
          <a:lstStyle/>
          <a:p>
            <a:r>
              <a:rPr lang="en-US" sz="1200" b="1" dirty="0">
                <a:latin typeface="Arial Narrow" pitchFamily="34" charset="0"/>
              </a:rPr>
              <a:t>        Shenggen Fan, </a:t>
            </a:r>
            <a:r>
              <a:rPr lang="en-US" sz="1200" b="1" dirty="0" smtClean="0">
                <a:latin typeface="Arial Narrow" pitchFamily="34" charset="0"/>
              </a:rPr>
              <a:t>August</a:t>
            </a:r>
            <a:r>
              <a:rPr lang="en-US" sz="1200" b="1" baseline="0" dirty="0" smtClean="0">
                <a:latin typeface="Arial Narrow" pitchFamily="34" charset="0"/>
              </a:rPr>
              <a:t>  </a:t>
            </a:r>
            <a:r>
              <a:rPr lang="en-US" sz="1200" b="1" dirty="0" smtClean="0">
                <a:latin typeface="Arial Narrow" pitchFamily="34" charset="0"/>
              </a:rPr>
              <a:t>2012</a:t>
            </a:r>
            <a:endParaRPr lang="en-US" sz="1200" b="1" dirty="0">
              <a:latin typeface="Arial Narrow" pitchFamily="34" charset="0"/>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81000" y="1371600"/>
            <a:ext cx="8610600" cy="5105400"/>
          </a:xfrm>
        </p:spPr>
        <p:txBody>
          <a:bodyPr/>
          <a:lstStyle/>
          <a:p>
            <a:pPr lvl="0"/>
            <a:endParaRPr lang="en-US" noProof="0" dirty="0"/>
          </a:p>
        </p:txBody>
      </p:sp>
      <p:sp>
        <p:nvSpPr>
          <p:cNvPr id="4" name="TextBox 7"/>
          <p:cNvSpPr txBox="1">
            <a:spLocks noChangeArrowheads="1"/>
          </p:cNvSpPr>
          <p:nvPr userDrawn="1"/>
        </p:nvSpPr>
        <p:spPr bwMode="auto">
          <a:xfrm>
            <a:off x="76200" y="6581775"/>
            <a:ext cx="3124200" cy="276225"/>
          </a:xfrm>
          <a:prstGeom prst="rect">
            <a:avLst/>
          </a:prstGeom>
          <a:noFill/>
          <a:ln w="9525">
            <a:noFill/>
            <a:miter lim="800000"/>
            <a:headEnd/>
            <a:tailEnd/>
          </a:ln>
        </p:spPr>
        <p:txBody>
          <a:bodyPr>
            <a:spAutoFit/>
          </a:bodyPr>
          <a:lstStyle/>
          <a:p>
            <a:r>
              <a:rPr lang="en-US" sz="1200" b="1" dirty="0">
                <a:latin typeface="Arial Narrow" pitchFamily="34" charset="0"/>
              </a:rPr>
              <a:t>        Shenggen Fan, </a:t>
            </a:r>
            <a:r>
              <a:rPr lang="en-US" sz="1200" b="1" dirty="0" smtClean="0">
                <a:latin typeface="Arial Narrow" pitchFamily="34" charset="0"/>
              </a:rPr>
              <a:t>August</a:t>
            </a:r>
            <a:r>
              <a:rPr lang="en-US" sz="1200" b="1" baseline="0" dirty="0" smtClean="0">
                <a:latin typeface="Arial Narrow" pitchFamily="34" charset="0"/>
              </a:rPr>
              <a:t>  </a:t>
            </a:r>
            <a:r>
              <a:rPr lang="en-US" sz="1200" b="1" dirty="0" smtClean="0">
                <a:latin typeface="Arial Narrow" pitchFamily="34" charset="0"/>
              </a:rPr>
              <a:t>2012</a:t>
            </a:r>
            <a:endParaRPr lang="en-US" sz="1200" b="1" dirty="0">
              <a:latin typeface="Arial Narrow" pitchFamily="34" charset="0"/>
            </a:endParaRPr>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57188"/>
            <a:ext cx="8077200" cy="57943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576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8"/>
          <p:cNvSpPr>
            <a:spLocks noGrp="1" noChangeArrowheads="1"/>
          </p:cNvSpPr>
          <p:nvPr>
            <p:ph type="ftr" sz="quarter" idx="10"/>
          </p:nvPr>
        </p:nvSpPr>
        <p:spPr>
          <a:xfrm>
            <a:off x="5715000" y="6324600"/>
            <a:ext cx="2895600" cy="457200"/>
          </a:xfrm>
          <a:prstGeom prst="rect">
            <a:avLst/>
          </a:prstGeom>
          <a:ln/>
        </p:spPr>
        <p:txBody>
          <a:bodyPr/>
          <a:lstStyle>
            <a:lvl1pPr>
              <a:defRPr/>
            </a:lvl1pPr>
          </a:lstStyle>
          <a:p>
            <a:r>
              <a:rPr lang="en-US" dirty="0"/>
              <a:t>Page </a:t>
            </a:r>
            <a:fld id="{992A2677-73E6-4A0C-849F-3B891D152C46}" type="slidenum">
              <a:rPr lang="en-US"/>
              <a:pPr/>
              <a:t>‹#›</a:t>
            </a:fld>
            <a:endParaRPr lang="en-US"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76200" y="6581775"/>
            <a:ext cx="3124200" cy="276225"/>
          </a:xfrm>
          <a:prstGeom prst="rect">
            <a:avLst/>
          </a:prstGeom>
          <a:noFill/>
          <a:ln w="9525">
            <a:noFill/>
            <a:miter lim="800000"/>
            <a:headEnd/>
            <a:tailEnd/>
          </a:ln>
        </p:spPr>
        <p:txBody>
          <a:bodyPr>
            <a:spAutoFit/>
          </a:bodyPr>
          <a:lstStyle/>
          <a:p>
            <a:r>
              <a:rPr lang="en-US" sz="1200" b="1" dirty="0">
                <a:latin typeface="Arial Narrow" pitchFamily="34" charset="0"/>
              </a:rPr>
              <a:t>        Shenggen Fan, </a:t>
            </a:r>
            <a:r>
              <a:rPr lang="en-US" sz="1200" b="1" dirty="0" smtClean="0">
                <a:latin typeface="Arial Narrow" pitchFamily="34" charset="0"/>
              </a:rPr>
              <a:t>August</a:t>
            </a:r>
            <a:r>
              <a:rPr lang="en-US" sz="1200" b="1" baseline="0" dirty="0" smtClean="0">
                <a:latin typeface="Arial Narrow" pitchFamily="34" charset="0"/>
              </a:rPr>
              <a:t>  </a:t>
            </a:r>
            <a:r>
              <a:rPr lang="en-US" sz="1200" b="1" dirty="0" smtClean="0">
                <a:latin typeface="Arial Narrow" pitchFamily="34" charset="0"/>
              </a:rPr>
              <a:t>2012</a:t>
            </a:r>
            <a:endParaRPr lang="en-US" sz="1200" b="1" dirty="0">
              <a:latin typeface="Arial Narrow" pitchFamily="34" charset="0"/>
            </a:endParaRPr>
          </a:p>
        </p:txBody>
      </p:sp>
      <p:sp>
        <p:nvSpPr>
          <p:cNvPr id="5" name="Rounded Rectangle 4"/>
          <p:cNvSpPr/>
          <p:nvPr userDrawn="1"/>
        </p:nvSpPr>
        <p:spPr>
          <a:xfrm>
            <a:off x="-152400" y="152400"/>
            <a:ext cx="8001000" cy="822325"/>
          </a:xfrm>
          <a:prstGeom prst="roundRect">
            <a:avLst/>
          </a:prstGeom>
          <a:solidFill>
            <a:srgbClr val="0053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ounded Rectangle 5"/>
          <p:cNvSpPr/>
          <p:nvPr userDrawn="1"/>
        </p:nvSpPr>
        <p:spPr>
          <a:xfrm>
            <a:off x="8224838" y="152400"/>
            <a:ext cx="1154112" cy="822325"/>
          </a:xfrm>
          <a:prstGeom prst="roundRect">
            <a:avLst/>
          </a:prstGeom>
          <a:solidFill>
            <a:srgbClr val="CCA11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10" descr="IFPRI logo icon_50%.png"/>
          <p:cNvPicPr>
            <a:picLocks noChangeAspect="1"/>
          </p:cNvPicPr>
          <p:nvPr userDrawn="1"/>
        </p:nvPicPr>
        <p:blipFill>
          <a:blip r:embed="rId2" cstate="print"/>
          <a:srcRect/>
          <a:stretch>
            <a:fillRect/>
          </a:stretch>
        </p:blipFill>
        <p:spPr bwMode="auto">
          <a:xfrm>
            <a:off x="8224838" y="215900"/>
            <a:ext cx="755650" cy="758825"/>
          </a:xfrm>
          <a:prstGeom prst="rect">
            <a:avLst/>
          </a:prstGeom>
          <a:noFill/>
          <a:ln w="9525">
            <a:noFill/>
            <a:miter lim="800000"/>
            <a:headEnd/>
            <a:tailEnd/>
          </a:ln>
        </p:spPr>
      </p:pic>
      <p:sp>
        <p:nvSpPr>
          <p:cNvPr id="3" name="Content Placeholder 2"/>
          <p:cNvSpPr>
            <a:spLocks noGrp="1"/>
          </p:cNvSpPr>
          <p:nvPr>
            <p:ph idx="1"/>
          </p:nvPr>
        </p:nvSpPr>
        <p:spPr>
          <a:xfrm>
            <a:off x="304800" y="1066800"/>
            <a:ext cx="8534400" cy="5105400"/>
          </a:xfrm>
        </p:spPr>
        <p:txBody>
          <a:bodyPr/>
          <a:lstStyle>
            <a:lvl1pPr>
              <a:defRPr>
                <a:latin typeface="Arial" pitchFamily="34" charset="0"/>
                <a:cs typeface="Arial" pitchFamily="34" charset="0"/>
              </a:defRPr>
            </a:lvl1pPr>
            <a:lvl2pPr>
              <a:defRPr>
                <a:solidFill>
                  <a:schemeClr val="accent4">
                    <a:lumMod val="50000"/>
                  </a:schemeClr>
                </a:solidFill>
                <a:latin typeface="Arial" pitchFamily="34" charset="0"/>
                <a:cs typeface="Arial" pitchFamily="34" charset="0"/>
              </a:defRPr>
            </a:lvl2pPr>
            <a:lvl3pPr>
              <a:defRPr>
                <a:solidFill>
                  <a:schemeClr val="accent4">
                    <a:lumMod val="50000"/>
                  </a:schemeClr>
                </a:solidFill>
                <a:latin typeface="Arial" pitchFamily="34" charset="0"/>
                <a:cs typeface="Arial" pitchFamily="34" charset="0"/>
              </a:defRPr>
            </a:lvl3pPr>
            <a:lvl4pPr>
              <a:defRPr>
                <a:solidFill>
                  <a:schemeClr val="accent4">
                    <a:lumMod val="50000"/>
                  </a:schemeClr>
                </a:solidFill>
                <a:latin typeface="Arial" pitchFamily="34" charset="0"/>
                <a:cs typeface="Arial" pitchFamily="34" charset="0"/>
              </a:defRPr>
            </a:lvl4pPr>
            <a:lvl5pPr>
              <a:defRPr>
                <a:solidFill>
                  <a:schemeClr val="accent4">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p:nvPr>
        </p:nvSpPr>
        <p:spPr>
          <a:xfrm>
            <a:off x="152400" y="231775"/>
            <a:ext cx="7696200" cy="758825"/>
          </a:xfrm>
          <a:prstGeom prst="rect">
            <a:avLst/>
          </a:prstGeom>
        </p:spPr>
        <p:txBody>
          <a:bodyPr/>
          <a:lstStyle>
            <a:lvl1pPr algn="l">
              <a:defRPr sz="3200">
                <a:solidFill>
                  <a:srgbClr val="FFFFFF"/>
                </a:solidFill>
              </a:defRPr>
            </a:lvl1pPr>
          </a:lstStyle>
          <a:p>
            <a:r>
              <a:rPr lang="en-US" dirty="0" smtClean="0"/>
              <a:t>Click to edit Master title style</a:t>
            </a:r>
            <a:endParaRPr lang="en-US" dirty="0"/>
          </a:p>
        </p:txBody>
      </p:sp>
      <p:sp>
        <p:nvSpPr>
          <p:cNvPr id="8" name="Slide Number Placeholder 7"/>
          <p:cNvSpPr>
            <a:spLocks noGrp="1"/>
          </p:cNvSpPr>
          <p:nvPr>
            <p:ph type="sldNum" sz="quarter" idx="10"/>
          </p:nvPr>
        </p:nvSpPr>
        <p:spPr>
          <a:xfrm>
            <a:off x="8320088" y="6553200"/>
            <a:ext cx="533400" cy="304800"/>
          </a:xfrm>
          <a:prstGeom prst="rect">
            <a:avLst/>
          </a:prstGeom>
        </p:spPr>
        <p:txBody>
          <a:bodyPr/>
          <a:lstStyle>
            <a:lvl1pPr>
              <a:defRPr sz="1400" smtClean="0">
                <a:solidFill>
                  <a:schemeClr val="accent3">
                    <a:lumMod val="20000"/>
                    <a:lumOff val="80000"/>
                  </a:schemeClr>
                </a:solidFill>
              </a:defRPr>
            </a:lvl1pPr>
          </a:lstStyle>
          <a:p>
            <a:pPr>
              <a:defRPr/>
            </a:pPr>
            <a:fld id="{3CEC06E9-9462-431D-A200-455D06E814CA}" type="slidenum">
              <a:rPr lang="en-US"/>
              <a:pPr>
                <a:defRPr/>
              </a:pPr>
              <a:t>‹#›</a:t>
            </a:fld>
            <a:endParaRPr lang="en-US" dirty="0"/>
          </a:p>
        </p:txBody>
      </p:sp>
      <p:sp>
        <p:nvSpPr>
          <p:cNvPr id="9" name="Footer Placeholder 8"/>
          <p:cNvSpPr>
            <a:spLocks noGrp="1"/>
          </p:cNvSpPr>
          <p:nvPr>
            <p:ph type="ftr" sz="quarter" idx="11"/>
          </p:nvPr>
        </p:nvSpPr>
        <p:spPr>
          <a:xfrm>
            <a:off x="6400800" y="6553200"/>
            <a:ext cx="1828800" cy="304800"/>
          </a:xfrm>
          <a:prstGeom prst="rect">
            <a:avLst/>
          </a:prstGeom>
        </p:spPr>
        <p:txBody>
          <a:bodyPr/>
          <a:lstStyle>
            <a:lvl1pPr>
              <a:defRPr sz="1400" dirty="0">
                <a:solidFill>
                  <a:schemeClr val="accent3">
                    <a:lumMod val="20000"/>
                    <a:lumOff val="80000"/>
                  </a:schemeClr>
                </a:solidFill>
              </a:defRPr>
            </a:lvl1pPr>
          </a:lstStyle>
          <a:p>
            <a:pPr>
              <a:defRPr/>
            </a:pP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 Box 41"/>
          <p:cNvSpPr txBox="1">
            <a:spLocks noChangeArrowheads="1"/>
          </p:cNvSpPr>
          <p:nvPr/>
        </p:nvSpPr>
        <p:spPr bwMode="auto">
          <a:xfrm>
            <a:off x="304800" y="6429375"/>
            <a:ext cx="4405313" cy="276225"/>
          </a:xfrm>
          <a:prstGeom prst="rect">
            <a:avLst/>
          </a:prstGeom>
          <a:noFill/>
          <a:ln w="9525">
            <a:noFill/>
            <a:miter lim="800000"/>
            <a:headEnd/>
            <a:tailEnd/>
          </a:ln>
        </p:spPr>
        <p:txBody>
          <a:bodyPr wrap="none">
            <a:spAutoFit/>
          </a:bodyPr>
          <a:lstStyle/>
          <a:p>
            <a:r>
              <a:rPr lang="en-US" sz="1200" b="1">
                <a:solidFill>
                  <a:srgbClr val="004E35"/>
                </a:solidFill>
                <a:latin typeface="Tahoma" pitchFamily="34" charset="0"/>
                <a:cs typeface="Tahoma" pitchFamily="34" charset="0"/>
              </a:rPr>
              <a:t>INTERNATIONAL FOOD POLICY RESEARCH INSTITUTE</a:t>
            </a:r>
          </a:p>
        </p:txBody>
      </p:sp>
      <p:sp>
        <p:nvSpPr>
          <p:cNvPr id="2" name="Title 1"/>
          <p:cNvSpPr>
            <a:spLocks noGrp="1"/>
          </p:cNvSpPr>
          <p:nvPr>
            <p:ph type="title"/>
          </p:nvPr>
        </p:nvSpPr>
        <p:spPr>
          <a:xfrm>
            <a:off x="304800" y="4406900"/>
            <a:ext cx="8534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04800" y="2906713"/>
            <a:ext cx="8534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9"/>
          <p:cNvSpPr>
            <a:spLocks noGrp="1"/>
          </p:cNvSpPr>
          <p:nvPr>
            <p:ph type="dt" sz="half" idx="10"/>
          </p:nvPr>
        </p:nvSpPr>
        <p:spPr>
          <a:xfrm>
            <a:off x="4572000" y="6429375"/>
            <a:ext cx="1752600" cy="304800"/>
          </a:xfrm>
          <a:prstGeom prst="rect">
            <a:avLst/>
          </a:prstGeom>
        </p:spPr>
        <p:txBody>
          <a:bodyPr/>
          <a:lstStyle>
            <a:lvl1pPr>
              <a:defRPr/>
            </a:lvl1pPr>
          </a:lstStyle>
          <a:p>
            <a:pPr>
              <a:defRPr/>
            </a:pPr>
            <a:fld id="{2E0AE268-2445-4461-A037-11237113E907}" type="datetime3">
              <a:rPr lang="en-US"/>
              <a:pPr>
                <a:defRPr/>
              </a:pPr>
              <a:t>6 August 2012</a:t>
            </a:fld>
            <a:endParaRPr lang="en-US" dirty="0"/>
          </a:p>
        </p:txBody>
      </p:sp>
      <p:sp>
        <p:nvSpPr>
          <p:cNvPr id="6" name="Slide Number Placeholder 10"/>
          <p:cNvSpPr>
            <a:spLocks noGrp="1"/>
          </p:cNvSpPr>
          <p:nvPr>
            <p:ph type="sldNum" sz="quarter" idx="11"/>
          </p:nvPr>
        </p:nvSpPr>
        <p:spPr>
          <a:xfrm>
            <a:off x="8320088" y="6421438"/>
            <a:ext cx="533400" cy="304800"/>
          </a:xfrm>
          <a:prstGeom prst="rect">
            <a:avLst/>
          </a:prstGeom>
        </p:spPr>
        <p:txBody>
          <a:bodyPr/>
          <a:lstStyle>
            <a:lvl1pPr>
              <a:defRPr/>
            </a:lvl1pPr>
          </a:lstStyle>
          <a:p>
            <a:pPr>
              <a:defRPr/>
            </a:pPr>
            <a:fld id="{119AB848-AD6E-4EB5-A995-296C16526C6C}" type="slidenum">
              <a:rPr lang="en-US"/>
              <a:pPr>
                <a:defRPr/>
              </a:pPr>
              <a:t>‹#›</a:t>
            </a:fld>
            <a:endParaRPr lang="en-US" dirty="0"/>
          </a:p>
        </p:txBody>
      </p:sp>
      <p:sp>
        <p:nvSpPr>
          <p:cNvPr id="7" name="Footer Placeholder 11"/>
          <p:cNvSpPr>
            <a:spLocks noGrp="1"/>
          </p:cNvSpPr>
          <p:nvPr>
            <p:ph type="ftr" sz="quarter" idx="12"/>
          </p:nvPr>
        </p:nvSpPr>
        <p:spPr>
          <a:xfrm>
            <a:off x="6400800" y="6421438"/>
            <a:ext cx="1828800" cy="304800"/>
          </a:xfrm>
          <a:prstGeom prst="rect">
            <a:avLst/>
          </a:prstGeom>
        </p:spPr>
        <p:txBody>
          <a:bodyPr/>
          <a:lstStyle>
            <a:lvl1pPr>
              <a:defRPr dirty="0"/>
            </a:lvl1pPr>
          </a:lstStyle>
          <a:p>
            <a:pPr>
              <a:defRPr/>
            </a:pP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4"/>
          <p:cNvSpPr/>
          <p:nvPr userDrawn="1"/>
        </p:nvSpPr>
        <p:spPr>
          <a:xfrm>
            <a:off x="-152400" y="152400"/>
            <a:ext cx="8001000" cy="822325"/>
          </a:xfrm>
          <a:prstGeom prst="roundRect">
            <a:avLst/>
          </a:prstGeom>
          <a:solidFill>
            <a:srgbClr val="0053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200" dirty="0"/>
          </a:p>
        </p:txBody>
      </p:sp>
      <p:sp>
        <p:nvSpPr>
          <p:cNvPr id="6" name="Rounded Rectangle 5"/>
          <p:cNvSpPr/>
          <p:nvPr userDrawn="1"/>
        </p:nvSpPr>
        <p:spPr>
          <a:xfrm>
            <a:off x="8224838" y="152400"/>
            <a:ext cx="1154112" cy="822325"/>
          </a:xfrm>
          <a:prstGeom prst="roundRect">
            <a:avLst/>
          </a:prstGeom>
          <a:solidFill>
            <a:srgbClr val="CCA11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7" name="Picture 9" descr="IFPRI logo icon_50%.png"/>
          <p:cNvPicPr>
            <a:picLocks noChangeAspect="1"/>
          </p:cNvPicPr>
          <p:nvPr userDrawn="1"/>
        </p:nvPicPr>
        <p:blipFill>
          <a:blip r:embed="rId2" cstate="print"/>
          <a:srcRect/>
          <a:stretch>
            <a:fillRect/>
          </a:stretch>
        </p:blipFill>
        <p:spPr bwMode="auto">
          <a:xfrm>
            <a:off x="8224838" y="215900"/>
            <a:ext cx="755650" cy="758825"/>
          </a:xfrm>
          <a:prstGeom prst="rect">
            <a:avLst/>
          </a:prstGeom>
          <a:noFill/>
          <a:ln w="9525">
            <a:noFill/>
            <a:miter lim="800000"/>
            <a:headEnd/>
            <a:tailEnd/>
          </a:ln>
        </p:spPr>
      </p:pic>
      <p:sp>
        <p:nvSpPr>
          <p:cNvPr id="2" name="Title 1"/>
          <p:cNvSpPr>
            <a:spLocks noGrp="1"/>
          </p:cNvSpPr>
          <p:nvPr>
            <p:ph type="title"/>
          </p:nvPr>
        </p:nvSpPr>
        <p:spPr>
          <a:xfrm>
            <a:off x="152400" y="152400"/>
            <a:ext cx="7696200" cy="758825"/>
          </a:xfrm>
          <a:prstGeom prst="rect">
            <a:avLst/>
          </a:prstGeom>
        </p:spPr>
        <p:txBody>
          <a:bodyPr/>
          <a:lstStyle>
            <a:lvl1pPr algn="l">
              <a:defRPr sz="330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04800" y="1219200"/>
            <a:ext cx="4648200" cy="4876800"/>
          </a:xfrm>
        </p:spPr>
        <p:txBody>
          <a:bodyPr/>
          <a:lstStyle>
            <a:lvl1pPr>
              <a:defRPr sz="2800"/>
            </a:lvl1pPr>
            <a:lvl2pPr>
              <a:defRPr sz="2400">
                <a:solidFill>
                  <a:schemeClr val="accent4">
                    <a:lumMod val="50000"/>
                  </a:schemeClr>
                </a:solidFill>
              </a:defRPr>
            </a:lvl2pPr>
            <a:lvl3pPr>
              <a:defRPr sz="2000">
                <a:solidFill>
                  <a:schemeClr val="accent4">
                    <a:lumMod val="50000"/>
                  </a:schemeClr>
                </a:solidFill>
              </a:defRPr>
            </a:lvl3pPr>
            <a:lvl4pPr>
              <a:defRPr sz="1800">
                <a:solidFill>
                  <a:schemeClr val="accent4">
                    <a:lumMod val="50000"/>
                  </a:schemeClr>
                </a:solidFill>
              </a:defRPr>
            </a:lvl4pPr>
            <a:lvl5pPr>
              <a:defRPr sz="1800">
                <a:solidFill>
                  <a:schemeClr val="accent4">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05400" y="1219200"/>
            <a:ext cx="3733800" cy="4876800"/>
          </a:xfrm>
        </p:spPr>
        <p:txBody>
          <a:bodyPr/>
          <a:lstStyle>
            <a:lvl1pPr>
              <a:defRPr sz="2800"/>
            </a:lvl1pPr>
            <a:lvl2pPr>
              <a:defRPr sz="2400">
                <a:solidFill>
                  <a:schemeClr val="accent4">
                    <a:lumMod val="50000"/>
                  </a:schemeClr>
                </a:solidFill>
              </a:defRPr>
            </a:lvl2pPr>
            <a:lvl3pPr>
              <a:defRPr sz="2000">
                <a:solidFill>
                  <a:schemeClr val="accent4">
                    <a:lumMod val="50000"/>
                  </a:schemeClr>
                </a:solidFill>
              </a:defRPr>
            </a:lvl3pPr>
            <a:lvl4pPr>
              <a:defRPr sz="1800">
                <a:solidFill>
                  <a:schemeClr val="accent4">
                    <a:lumMod val="50000"/>
                  </a:schemeClr>
                </a:solidFill>
              </a:defRPr>
            </a:lvl4pPr>
            <a:lvl5pPr>
              <a:defRPr sz="1800">
                <a:solidFill>
                  <a:schemeClr val="accent4">
                    <a:lumMod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0"/>
          </p:nvPr>
        </p:nvSpPr>
        <p:spPr>
          <a:xfrm>
            <a:off x="8320088" y="6421438"/>
            <a:ext cx="533400" cy="304800"/>
          </a:xfrm>
          <a:prstGeom prst="rect">
            <a:avLst/>
          </a:prstGeom>
        </p:spPr>
        <p:txBody>
          <a:bodyPr/>
          <a:lstStyle>
            <a:lvl1pPr>
              <a:defRPr/>
            </a:lvl1pPr>
          </a:lstStyle>
          <a:p>
            <a:pPr>
              <a:defRPr/>
            </a:pPr>
            <a:fld id="{93D3D4C5-B410-4CD8-AB8D-86ECB940ADE3}" type="slidenum">
              <a:rPr lang="en-US"/>
              <a:pPr>
                <a:defRPr/>
              </a:pPr>
              <a:t>‹#›</a:t>
            </a:fld>
            <a:endParaRPr lang="en-US" dirty="0"/>
          </a:p>
        </p:txBody>
      </p:sp>
      <p:sp>
        <p:nvSpPr>
          <p:cNvPr id="10" name="Footer Placeholder 9"/>
          <p:cNvSpPr>
            <a:spLocks noGrp="1"/>
          </p:cNvSpPr>
          <p:nvPr>
            <p:ph type="ftr" sz="quarter" idx="11"/>
          </p:nvPr>
        </p:nvSpPr>
        <p:spPr>
          <a:xfrm>
            <a:off x="6400800" y="6421438"/>
            <a:ext cx="1828800" cy="304800"/>
          </a:xfrm>
          <a:prstGeom prst="rect">
            <a:avLst/>
          </a:prstGeom>
        </p:spPr>
        <p:txBody>
          <a:bodyPr/>
          <a:lstStyle>
            <a:lvl1pPr>
              <a:defRPr dirty="0"/>
            </a:lvl1pPr>
          </a:lstStyle>
          <a:p>
            <a:pPr>
              <a:defRPr/>
            </a:pPr>
            <a:endParaRPr lang="en-US"/>
          </a:p>
        </p:txBody>
      </p:sp>
      <p:sp>
        <p:nvSpPr>
          <p:cNvPr id="12" name="TextBox 7"/>
          <p:cNvSpPr txBox="1">
            <a:spLocks noChangeArrowheads="1"/>
          </p:cNvSpPr>
          <p:nvPr userDrawn="1"/>
        </p:nvSpPr>
        <p:spPr bwMode="auto">
          <a:xfrm>
            <a:off x="76200" y="6581775"/>
            <a:ext cx="3124200" cy="276225"/>
          </a:xfrm>
          <a:prstGeom prst="rect">
            <a:avLst/>
          </a:prstGeom>
          <a:noFill/>
          <a:ln w="9525">
            <a:noFill/>
            <a:miter lim="800000"/>
            <a:headEnd/>
            <a:tailEnd/>
          </a:ln>
        </p:spPr>
        <p:txBody>
          <a:bodyPr>
            <a:spAutoFit/>
          </a:bodyPr>
          <a:lstStyle/>
          <a:p>
            <a:r>
              <a:rPr lang="en-US" sz="1200" b="1" dirty="0">
                <a:latin typeface="Arial Narrow" pitchFamily="34" charset="0"/>
              </a:rPr>
              <a:t>        Shenggen Fan, </a:t>
            </a:r>
            <a:r>
              <a:rPr lang="en-US" sz="1200" b="1" dirty="0" smtClean="0">
                <a:latin typeface="Arial Narrow" pitchFamily="34" charset="0"/>
              </a:rPr>
              <a:t>August</a:t>
            </a:r>
            <a:r>
              <a:rPr lang="en-US" sz="1200" b="1" baseline="0" dirty="0" smtClean="0">
                <a:latin typeface="Arial Narrow" pitchFamily="34" charset="0"/>
              </a:rPr>
              <a:t>  </a:t>
            </a:r>
            <a:r>
              <a:rPr lang="en-US" sz="1200" b="1" dirty="0" smtClean="0">
                <a:latin typeface="Arial Narrow" pitchFamily="34" charset="0"/>
              </a:rPr>
              <a:t>2012</a:t>
            </a:r>
            <a:endParaRPr lang="en-US" sz="1200" b="1" dirty="0">
              <a:latin typeface="Arial Narrow"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Rounded Rectangle 8"/>
          <p:cNvSpPr/>
          <p:nvPr userDrawn="1"/>
        </p:nvSpPr>
        <p:spPr>
          <a:xfrm>
            <a:off x="-152400" y="152400"/>
            <a:ext cx="8001000" cy="822325"/>
          </a:xfrm>
          <a:prstGeom prst="roundRect">
            <a:avLst/>
          </a:prstGeom>
          <a:solidFill>
            <a:srgbClr val="0053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ounded Rectangle 9"/>
          <p:cNvSpPr/>
          <p:nvPr userDrawn="1"/>
        </p:nvSpPr>
        <p:spPr>
          <a:xfrm>
            <a:off x="8224838" y="152400"/>
            <a:ext cx="1154112" cy="822325"/>
          </a:xfrm>
          <a:prstGeom prst="roundRect">
            <a:avLst/>
          </a:prstGeom>
          <a:solidFill>
            <a:srgbClr val="CCA11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1" name="Picture 11" descr="IFPRI logo icon_50%.png"/>
          <p:cNvPicPr>
            <a:picLocks noChangeAspect="1"/>
          </p:cNvPicPr>
          <p:nvPr userDrawn="1"/>
        </p:nvPicPr>
        <p:blipFill>
          <a:blip r:embed="rId2" cstate="print"/>
          <a:srcRect/>
          <a:stretch>
            <a:fillRect/>
          </a:stretch>
        </p:blipFill>
        <p:spPr bwMode="auto">
          <a:xfrm>
            <a:off x="8224838" y="215900"/>
            <a:ext cx="755650" cy="758825"/>
          </a:xfrm>
          <a:prstGeom prst="rect">
            <a:avLst/>
          </a:prstGeom>
          <a:noFill/>
          <a:ln w="9525">
            <a:noFill/>
            <a:miter lim="800000"/>
            <a:headEnd/>
            <a:tailEnd/>
          </a:ln>
        </p:spPr>
      </p:pic>
      <p:sp>
        <p:nvSpPr>
          <p:cNvPr id="12" name="Title 1"/>
          <p:cNvSpPr txBox="1">
            <a:spLocks/>
          </p:cNvSpPr>
          <p:nvPr userDrawn="1"/>
        </p:nvSpPr>
        <p:spPr bwMode="auto">
          <a:xfrm>
            <a:off x="152400" y="152400"/>
            <a:ext cx="7696200" cy="758825"/>
          </a:xfrm>
          <a:prstGeom prst="rect">
            <a:avLst/>
          </a:prstGeom>
          <a:noFill/>
          <a:ln w="9525">
            <a:noFill/>
            <a:miter lim="800000"/>
            <a:headEnd/>
            <a:tailEnd/>
          </a:ln>
        </p:spPr>
        <p:txBody>
          <a:bodyPr anchor="ctr"/>
          <a:lstStyle>
            <a:lvl1pPr algn="l" rtl="0" eaLnBrk="0" fontAlgn="base" hangingPunct="0">
              <a:spcBef>
                <a:spcPct val="0"/>
              </a:spcBef>
              <a:spcAft>
                <a:spcPct val="0"/>
              </a:spcAft>
              <a:defRPr sz="3300" b="1">
                <a:solidFill>
                  <a:srgbClr val="FFFFFF"/>
                </a:solidFill>
                <a:latin typeface="Arial" pitchFamily="34" charset="0"/>
                <a:ea typeface="+mj-ea"/>
                <a:cs typeface="Arial" pitchFamily="34" charset="0"/>
              </a:defRPr>
            </a:lvl1pPr>
            <a:lvl2pPr algn="ctr" rtl="0" eaLnBrk="0" fontAlgn="base" hangingPunct="0">
              <a:spcBef>
                <a:spcPct val="0"/>
              </a:spcBef>
              <a:spcAft>
                <a:spcPct val="0"/>
              </a:spcAft>
              <a:defRPr sz="3200" b="1">
                <a:solidFill>
                  <a:srgbClr val="003300"/>
                </a:solidFill>
                <a:latin typeface="Arial" pitchFamily="34" charset="0"/>
                <a:cs typeface="Arial" pitchFamily="34" charset="0"/>
              </a:defRPr>
            </a:lvl2pPr>
            <a:lvl3pPr algn="ctr" rtl="0" eaLnBrk="0" fontAlgn="base" hangingPunct="0">
              <a:spcBef>
                <a:spcPct val="0"/>
              </a:spcBef>
              <a:spcAft>
                <a:spcPct val="0"/>
              </a:spcAft>
              <a:defRPr sz="3200" b="1">
                <a:solidFill>
                  <a:srgbClr val="003300"/>
                </a:solidFill>
                <a:latin typeface="Arial" pitchFamily="34" charset="0"/>
                <a:cs typeface="Arial" pitchFamily="34" charset="0"/>
              </a:defRPr>
            </a:lvl3pPr>
            <a:lvl4pPr algn="ctr" rtl="0" eaLnBrk="0" fontAlgn="base" hangingPunct="0">
              <a:spcBef>
                <a:spcPct val="0"/>
              </a:spcBef>
              <a:spcAft>
                <a:spcPct val="0"/>
              </a:spcAft>
              <a:defRPr sz="3200" b="1">
                <a:solidFill>
                  <a:srgbClr val="003300"/>
                </a:solidFill>
                <a:latin typeface="Arial" pitchFamily="34" charset="0"/>
                <a:cs typeface="Arial" pitchFamily="34" charset="0"/>
              </a:defRPr>
            </a:lvl4pPr>
            <a:lvl5pPr algn="ctr" rtl="0" eaLnBrk="0" fontAlgn="base" hangingPunct="0">
              <a:spcBef>
                <a:spcPct val="0"/>
              </a:spcBef>
              <a:spcAft>
                <a:spcPct val="0"/>
              </a:spcAft>
              <a:defRPr sz="3200" b="1">
                <a:solidFill>
                  <a:srgbClr val="003300"/>
                </a:solidFill>
                <a:latin typeface="Arial" pitchFamily="34" charset="0"/>
                <a:cs typeface="Arial" pitchFamily="34" charset="0"/>
              </a:defRPr>
            </a:lvl5pPr>
            <a:lvl6pPr marL="457200" algn="l" rtl="0" eaLnBrk="1" fontAlgn="base" hangingPunct="1">
              <a:spcBef>
                <a:spcPct val="0"/>
              </a:spcBef>
              <a:spcAft>
                <a:spcPct val="0"/>
              </a:spcAft>
              <a:defRPr sz="3600" b="1">
                <a:solidFill>
                  <a:srgbClr val="00493A"/>
                </a:solidFill>
                <a:latin typeface="Times New Roman" charset="0"/>
              </a:defRPr>
            </a:lvl6pPr>
            <a:lvl7pPr marL="914400" algn="l" rtl="0" eaLnBrk="1" fontAlgn="base" hangingPunct="1">
              <a:spcBef>
                <a:spcPct val="0"/>
              </a:spcBef>
              <a:spcAft>
                <a:spcPct val="0"/>
              </a:spcAft>
              <a:defRPr sz="3600" b="1">
                <a:solidFill>
                  <a:srgbClr val="00493A"/>
                </a:solidFill>
                <a:latin typeface="Times New Roman" charset="0"/>
              </a:defRPr>
            </a:lvl7pPr>
            <a:lvl8pPr marL="1371600" algn="l" rtl="0" eaLnBrk="1" fontAlgn="base" hangingPunct="1">
              <a:spcBef>
                <a:spcPct val="0"/>
              </a:spcBef>
              <a:spcAft>
                <a:spcPct val="0"/>
              </a:spcAft>
              <a:defRPr sz="3600" b="1">
                <a:solidFill>
                  <a:srgbClr val="00493A"/>
                </a:solidFill>
                <a:latin typeface="Times New Roman" charset="0"/>
              </a:defRPr>
            </a:lvl8pPr>
            <a:lvl9pPr marL="1828800" algn="l" rtl="0" eaLnBrk="1" fontAlgn="base" hangingPunct="1">
              <a:spcBef>
                <a:spcPct val="0"/>
              </a:spcBef>
              <a:spcAft>
                <a:spcPct val="0"/>
              </a:spcAft>
              <a:defRPr sz="3600" b="1">
                <a:solidFill>
                  <a:srgbClr val="00493A"/>
                </a:solidFill>
                <a:latin typeface="Times New Roman" charset="0"/>
              </a:defRPr>
            </a:lvl9pPr>
          </a:lstStyle>
          <a:p>
            <a:pPr>
              <a:defRPr/>
            </a:pPr>
            <a:r>
              <a:rPr lang="en-US" sz="3200" dirty="0" smtClean="0"/>
              <a:t>Click to edit Master title style</a:t>
            </a:r>
            <a:endParaRPr lang="en-US" sz="3200" dirty="0"/>
          </a:p>
        </p:txBody>
      </p:sp>
      <p:sp>
        <p:nvSpPr>
          <p:cNvPr id="3" name="Text Placeholder 2"/>
          <p:cNvSpPr>
            <a:spLocks noGrp="1"/>
          </p:cNvSpPr>
          <p:nvPr>
            <p:ph type="body" idx="1"/>
          </p:nvPr>
        </p:nvSpPr>
        <p:spPr>
          <a:xfrm>
            <a:off x="304800" y="1219200"/>
            <a:ext cx="4192588"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2174875"/>
            <a:ext cx="4191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19200"/>
            <a:ext cx="4194175" cy="803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1941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0"/>
          <p:cNvSpPr>
            <a:spLocks noGrp="1"/>
          </p:cNvSpPr>
          <p:nvPr>
            <p:ph type="sldNum" sz="quarter" idx="10"/>
          </p:nvPr>
        </p:nvSpPr>
        <p:spPr>
          <a:xfrm>
            <a:off x="8320088" y="6553200"/>
            <a:ext cx="533400" cy="304800"/>
          </a:xfrm>
          <a:prstGeom prst="rect">
            <a:avLst/>
          </a:prstGeom>
        </p:spPr>
        <p:txBody>
          <a:bodyPr/>
          <a:lstStyle>
            <a:lvl1pPr>
              <a:defRPr/>
            </a:lvl1pPr>
          </a:lstStyle>
          <a:p>
            <a:pPr>
              <a:defRPr/>
            </a:pPr>
            <a:fld id="{59FF824E-A823-4282-B3A4-9CD37F31E326}" type="slidenum">
              <a:rPr lang="en-US"/>
              <a:pPr>
                <a:defRPr/>
              </a:pPr>
              <a:t>‹#›</a:t>
            </a:fld>
            <a:endParaRPr lang="en-US" dirty="0"/>
          </a:p>
        </p:txBody>
      </p:sp>
      <p:sp>
        <p:nvSpPr>
          <p:cNvPr id="14" name="Footer Placeholder 11"/>
          <p:cNvSpPr>
            <a:spLocks noGrp="1"/>
          </p:cNvSpPr>
          <p:nvPr>
            <p:ph type="ftr" sz="quarter" idx="11"/>
          </p:nvPr>
        </p:nvSpPr>
        <p:spPr>
          <a:xfrm>
            <a:off x="6400800" y="6553200"/>
            <a:ext cx="1828800" cy="304800"/>
          </a:xfrm>
          <a:prstGeom prst="rect">
            <a:avLst/>
          </a:prstGeom>
        </p:spPr>
        <p:txBody>
          <a:bodyPr/>
          <a:lstStyle>
            <a:lvl1pPr>
              <a:defRPr dirty="0"/>
            </a:lvl1pPr>
          </a:lstStyle>
          <a:p>
            <a:pPr>
              <a:defRPr/>
            </a:pPr>
            <a:endParaRPr lang="en-US"/>
          </a:p>
        </p:txBody>
      </p:sp>
      <p:sp>
        <p:nvSpPr>
          <p:cNvPr id="16" name="TextBox 7"/>
          <p:cNvSpPr txBox="1">
            <a:spLocks noChangeArrowheads="1"/>
          </p:cNvSpPr>
          <p:nvPr userDrawn="1"/>
        </p:nvSpPr>
        <p:spPr bwMode="auto">
          <a:xfrm>
            <a:off x="76200" y="6581775"/>
            <a:ext cx="3124200" cy="276225"/>
          </a:xfrm>
          <a:prstGeom prst="rect">
            <a:avLst/>
          </a:prstGeom>
          <a:noFill/>
          <a:ln w="9525">
            <a:noFill/>
            <a:miter lim="800000"/>
            <a:headEnd/>
            <a:tailEnd/>
          </a:ln>
        </p:spPr>
        <p:txBody>
          <a:bodyPr>
            <a:spAutoFit/>
          </a:bodyPr>
          <a:lstStyle/>
          <a:p>
            <a:r>
              <a:rPr lang="en-US" sz="1200" b="1" dirty="0">
                <a:latin typeface="Arial Narrow" pitchFamily="34" charset="0"/>
              </a:rPr>
              <a:t>        Shenggen Fan, </a:t>
            </a:r>
            <a:r>
              <a:rPr lang="en-US" sz="1200" b="1" dirty="0" smtClean="0">
                <a:latin typeface="Arial Narrow" pitchFamily="34" charset="0"/>
              </a:rPr>
              <a:t>August</a:t>
            </a:r>
            <a:r>
              <a:rPr lang="en-US" sz="1200" b="1" baseline="0" dirty="0" smtClean="0">
                <a:latin typeface="Arial Narrow" pitchFamily="34" charset="0"/>
              </a:rPr>
              <a:t>  </a:t>
            </a:r>
            <a:r>
              <a:rPr lang="en-US" sz="1200" b="1" dirty="0" smtClean="0">
                <a:latin typeface="Arial Narrow" pitchFamily="34" charset="0"/>
              </a:rPr>
              <a:t>2012</a:t>
            </a:r>
            <a:endParaRPr lang="en-US" sz="1200" b="1" dirty="0">
              <a:latin typeface="Arial Narrow" pitchFamily="34"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6"/>
          <p:cNvSpPr>
            <a:spLocks noGrp="1"/>
          </p:cNvSpPr>
          <p:nvPr>
            <p:ph type="sldNum" sz="quarter" idx="10"/>
          </p:nvPr>
        </p:nvSpPr>
        <p:spPr>
          <a:xfrm>
            <a:off x="8320088" y="6553200"/>
            <a:ext cx="533400" cy="304800"/>
          </a:xfrm>
          <a:prstGeom prst="rect">
            <a:avLst/>
          </a:prstGeom>
        </p:spPr>
        <p:txBody>
          <a:bodyPr/>
          <a:lstStyle>
            <a:lvl1pPr>
              <a:defRPr sz="1100" smtClean="0">
                <a:solidFill>
                  <a:schemeClr val="accent3">
                    <a:lumMod val="20000"/>
                    <a:lumOff val="80000"/>
                  </a:schemeClr>
                </a:solidFill>
              </a:defRPr>
            </a:lvl1pPr>
          </a:lstStyle>
          <a:p>
            <a:pPr>
              <a:defRPr/>
            </a:pPr>
            <a:fld id="{D85FD806-CEBE-4515-A5BB-9F5E4CF47DB6}" type="slidenum">
              <a:rPr lang="en-US"/>
              <a:pPr>
                <a:defRPr/>
              </a:pPr>
              <a:t>‹#›</a:t>
            </a:fld>
            <a:endParaRPr lang="en-US" dirty="0"/>
          </a:p>
        </p:txBody>
      </p:sp>
      <p:sp>
        <p:nvSpPr>
          <p:cNvPr id="5" name="Footer Placeholder 7"/>
          <p:cNvSpPr>
            <a:spLocks noGrp="1"/>
          </p:cNvSpPr>
          <p:nvPr>
            <p:ph type="ftr" sz="quarter" idx="11"/>
          </p:nvPr>
        </p:nvSpPr>
        <p:spPr>
          <a:xfrm>
            <a:off x="6400800" y="6553200"/>
            <a:ext cx="1828800" cy="304800"/>
          </a:xfrm>
          <a:prstGeom prst="rect">
            <a:avLst/>
          </a:prstGeom>
        </p:spPr>
        <p:txBody>
          <a:bodyPr/>
          <a:lstStyle>
            <a:lvl1pPr>
              <a:defRPr sz="1100" dirty="0">
                <a:solidFill>
                  <a:schemeClr val="accent3">
                    <a:lumMod val="20000"/>
                    <a:lumOff val="80000"/>
                  </a:schemeClr>
                </a:solidFill>
              </a:defRPr>
            </a:lvl1pPr>
          </a:lstStyle>
          <a:p>
            <a:pPr>
              <a:defRPr/>
            </a:pPr>
            <a:endParaRPr lang="en-US"/>
          </a:p>
        </p:txBody>
      </p:sp>
      <p:sp>
        <p:nvSpPr>
          <p:cNvPr id="7" name="TextBox 7"/>
          <p:cNvSpPr txBox="1">
            <a:spLocks noChangeArrowheads="1"/>
          </p:cNvSpPr>
          <p:nvPr userDrawn="1"/>
        </p:nvSpPr>
        <p:spPr bwMode="auto">
          <a:xfrm>
            <a:off x="76200" y="6581775"/>
            <a:ext cx="3124200" cy="276225"/>
          </a:xfrm>
          <a:prstGeom prst="rect">
            <a:avLst/>
          </a:prstGeom>
          <a:noFill/>
          <a:ln w="9525">
            <a:noFill/>
            <a:miter lim="800000"/>
            <a:headEnd/>
            <a:tailEnd/>
          </a:ln>
        </p:spPr>
        <p:txBody>
          <a:bodyPr>
            <a:spAutoFit/>
          </a:bodyPr>
          <a:lstStyle/>
          <a:p>
            <a:r>
              <a:rPr lang="en-US" sz="1200" b="1" dirty="0">
                <a:latin typeface="Arial Narrow" pitchFamily="34" charset="0"/>
              </a:rPr>
              <a:t>        Shenggen Fan, </a:t>
            </a:r>
            <a:r>
              <a:rPr lang="en-US" sz="1200" b="1" dirty="0" smtClean="0">
                <a:latin typeface="Arial Narrow" pitchFamily="34" charset="0"/>
              </a:rPr>
              <a:t>August</a:t>
            </a:r>
            <a:r>
              <a:rPr lang="en-US" sz="1200" b="1" baseline="0" dirty="0" smtClean="0">
                <a:latin typeface="Arial Narrow" pitchFamily="34" charset="0"/>
              </a:rPr>
              <a:t>  </a:t>
            </a:r>
            <a:r>
              <a:rPr lang="en-US" sz="1200" b="1" dirty="0" smtClean="0">
                <a:latin typeface="Arial Narrow" pitchFamily="34" charset="0"/>
              </a:rPr>
              <a:t>2012</a:t>
            </a:r>
            <a:endParaRPr lang="en-US" sz="1200" b="1" dirty="0">
              <a:latin typeface="Arial Narrow" pitchFamily="34"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8320088" y="6421438"/>
            <a:ext cx="533400" cy="304800"/>
          </a:xfrm>
          <a:prstGeom prst="rect">
            <a:avLst/>
          </a:prstGeom>
        </p:spPr>
        <p:txBody>
          <a:bodyPr/>
          <a:lstStyle>
            <a:lvl1pPr>
              <a:defRPr/>
            </a:lvl1pPr>
          </a:lstStyle>
          <a:p>
            <a:pPr>
              <a:defRPr/>
            </a:pPr>
            <a:fld id="{36795D3D-77DB-4166-977B-EA470080D43D}" type="slidenum">
              <a:rPr lang="en-US"/>
              <a:pPr>
                <a:defRPr/>
              </a:pPr>
              <a:t>‹#›</a:t>
            </a:fld>
            <a:endParaRPr lang="en-US" dirty="0"/>
          </a:p>
        </p:txBody>
      </p:sp>
      <p:sp>
        <p:nvSpPr>
          <p:cNvPr id="4" name="Footer Placeholder 6"/>
          <p:cNvSpPr>
            <a:spLocks noGrp="1"/>
          </p:cNvSpPr>
          <p:nvPr>
            <p:ph type="ftr" sz="quarter" idx="11"/>
          </p:nvPr>
        </p:nvSpPr>
        <p:spPr>
          <a:xfrm>
            <a:off x="6400800" y="6421438"/>
            <a:ext cx="1828800" cy="304800"/>
          </a:xfrm>
          <a:prstGeom prst="rect">
            <a:avLst/>
          </a:prstGeom>
        </p:spPr>
        <p:txBody>
          <a:bodyPr/>
          <a:lstStyle>
            <a:lvl1pPr>
              <a:defRPr dirty="0"/>
            </a:lvl1pPr>
          </a:lstStyle>
          <a:p>
            <a:pPr>
              <a:defRPr/>
            </a:pPr>
            <a:endParaRPr lang="en-US"/>
          </a:p>
        </p:txBody>
      </p:sp>
      <p:sp>
        <p:nvSpPr>
          <p:cNvPr id="6" name="TextBox 7"/>
          <p:cNvSpPr txBox="1">
            <a:spLocks noChangeArrowheads="1"/>
          </p:cNvSpPr>
          <p:nvPr userDrawn="1"/>
        </p:nvSpPr>
        <p:spPr bwMode="auto">
          <a:xfrm>
            <a:off x="76200" y="6581775"/>
            <a:ext cx="3124200" cy="276225"/>
          </a:xfrm>
          <a:prstGeom prst="rect">
            <a:avLst/>
          </a:prstGeom>
          <a:noFill/>
          <a:ln w="9525">
            <a:noFill/>
            <a:miter lim="800000"/>
            <a:headEnd/>
            <a:tailEnd/>
          </a:ln>
        </p:spPr>
        <p:txBody>
          <a:bodyPr>
            <a:spAutoFit/>
          </a:bodyPr>
          <a:lstStyle/>
          <a:p>
            <a:r>
              <a:rPr lang="en-US" sz="1200" b="1" dirty="0">
                <a:latin typeface="Arial Narrow" pitchFamily="34" charset="0"/>
              </a:rPr>
              <a:t>        Shenggen Fan, </a:t>
            </a:r>
            <a:r>
              <a:rPr lang="en-US" sz="1200" b="1" dirty="0" smtClean="0">
                <a:latin typeface="Arial Narrow" pitchFamily="34" charset="0"/>
              </a:rPr>
              <a:t>August</a:t>
            </a:r>
            <a:r>
              <a:rPr lang="en-US" sz="1200" b="1" baseline="0" dirty="0" smtClean="0">
                <a:latin typeface="Arial Narrow" pitchFamily="34" charset="0"/>
              </a:rPr>
              <a:t>  </a:t>
            </a:r>
            <a:r>
              <a:rPr lang="en-US" sz="1200" b="1" dirty="0" smtClean="0">
                <a:latin typeface="Arial Narrow" pitchFamily="34" charset="0"/>
              </a:rPr>
              <a:t>2012</a:t>
            </a:r>
            <a:endParaRPr lang="en-US" sz="1200" b="1" dirty="0">
              <a:latin typeface="Arial Narrow" pitchFamily="34" charset="0"/>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3084513" cy="116205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264150" cy="5257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0" y="2228851"/>
            <a:ext cx="3084513" cy="4095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8"/>
          <p:cNvSpPr>
            <a:spLocks noGrp="1"/>
          </p:cNvSpPr>
          <p:nvPr>
            <p:ph type="sldNum" sz="quarter" idx="10"/>
          </p:nvPr>
        </p:nvSpPr>
        <p:spPr>
          <a:xfrm>
            <a:off x="8320088" y="6421438"/>
            <a:ext cx="533400" cy="304800"/>
          </a:xfrm>
          <a:prstGeom prst="rect">
            <a:avLst/>
          </a:prstGeom>
        </p:spPr>
        <p:txBody>
          <a:bodyPr/>
          <a:lstStyle>
            <a:lvl1pPr>
              <a:defRPr/>
            </a:lvl1pPr>
          </a:lstStyle>
          <a:p>
            <a:pPr>
              <a:defRPr/>
            </a:pPr>
            <a:fld id="{4CCFB167-2072-48BD-A8BD-7E000D1E65FD}" type="slidenum">
              <a:rPr lang="en-US"/>
              <a:pPr>
                <a:defRPr/>
              </a:pPr>
              <a:t>‹#›</a:t>
            </a:fld>
            <a:endParaRPr lang="en-US" dirty="0"/>
          </a:p>
        </p:txBody>
      </p:sp>
      <p:sp>
        <p:nvSpPr>
          <p:cNvPr id="7" name="Footer Placeholder 9"/>
          <p:cNvSpPr>
            <a:spLocks noGrp="1"/>
          </p:cNvSpPr>
          <p:nvPr>
            <p:ph type="ftr" sz="quarter" idx="11"/>
          </p:nvPr>
        </p:nvSpPr>
        <p:spPr>
          <a:xfrm>
            <a:off x="6400800" y="6421438"/>
            <a:ext cx="1828800" cy="304800"/>
          </a:xfrm>
          <a:prstGeom prst="rect">
            <a:avLst/>
          </a:prstGeom>
        </p:spPr>
        <p:txBody>
          <a:bodyPr/>
          <a:lstStyle>
            <a:lvl1pPr>
              <a:defRPr dirty="0"/>
            </a:lvl1pPr>
          </a:lstStyle>
          <a:p>
            <a:pPr>
              <a:defRPr/>
            </a:pPr>
            <a:endParaRPr lang="en-US"/>
          </a:p>
        </p:txBody>
      </p:sp>
      <p:sp>
        <p:nvSpPr>
          <p:cNvPr id="9" name="TextBox 7"/>
          <p:cNvSpPr txBox="1">
            <a:spLocks noChangeArrowheads="1"/>
          </p:cNvSpPr>
          <p:nvPr userDrawn="1"/>
        </p:nvSpPr>
        <p:spPr bwMode="auto">
          <a:xfrm>
            <a:off x="76200" y="6581775"/>
            <a:ext cx="3124200" cy="276225"/>
          </a:xfrm>
          <a:prstGeom prst="rect">
            <a:avLst/>
          </a:prstGeom>
          <a:noFill/>
          <a:ln w="9525">
            <a:noFill/>
            <a:miter lim="800000"/>
            <a:headEnd/>
            <a:tailEnd/>
          </a:ln>
        </p:spPr>
        <p:txBody>
          <a:bodyPr>
            <a:spAutoFit/>
          </a:bodyPr>
          <a:lstStyle/>
          <a:p>
            <a:r>
              <a:rPr lang="en-US" sz="1200" b="1" dirty="0">
                <a:latin typeface="Arial Narrow" pitchFamily="34" charset="0"/>
              </a:rPr>
              <a:t>        Shenggen Fan, </a:t>
            </a:r>
            <a:r>
              <a:rPr lang="en-US" sz="1200" b="1" dirty="0" smtClean="0">
                <a:latin typeface="Arial Narrow" pitchFamily="34" charset="0"/>
              </a:rPr>
              <a:t>August</a:t>
            </a:r>
            <a:r>
              <a:rPr lang="en-US" sz="1200" b="1" baseline="0" dirty="0" smtClean="0">
                <a:latin typeface="Arial Narrow" pitchFamily="34" charset="0"/>
              </a:rPr>
              <a:t>  </a:t>
            </a:r>
            <a:r>
              <a:rPr lang="en-US" sz="1200" b="1" dirty="0" smtClean="0">
                <a:latin typeface="Arial Narrow" pitchFamily="34" charset="0"/>
              </a:rPr>
              <a:t>2012</a:t>
            </a:r>
            <a:endParaRPr lang="en-US" sz="1200" b="1" dirty="0">
              <a:latin typeface="Arial Narrow" pitchFamily="34" charset="0"/>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a:xfrm>
            <a:off x="6400800" y="6421438"/>
            <a:ext cx="1828800" cy="304800"/>
          </a:xfrm>
          <a:prstGeom prst="rect">
            <a:avLst/>
          </a:prstGeom>
        </p:spPr>
        <p:txBody>
          <a:bodyPr/>
          <a:lstStyle>
            <a:lvl1pPr>
              <a:defRPr dirty="0"/>
            </a:lvl1pPr>
          </a:lstStyle>
          <a:p>
            <a:pPr>
              <a:defRPr/>
            </a:pPr>
            <a:endParaRPr lang="en-US"/>
          </a:p>
        </p:txBody>
      </p:sp>
      <p:sp>
        <p:nvSpPr>
          <p:cNvPr id="7" name="Slide Number Placeholder 6"/>
          <p:cNvSpPr>
            <a:spLocks noGrp="1"/>
          </p:cNvSpPr>
          <p:nvPr>
            <p:ph type="sldNum" sz="quarter" idx="11"/>
          </p:nvPr>
        </p:nvSpPr>
        <p:spPr>
          <a:xfrm>
            <a:off x="8320088" y="6421438"/>
            <a:ext cx="533400" cy="304800"/>
          </a:xfrm>
          <a:prstGeom prst="rect">
            <a:avLst/>
          </a:prstGeom>
        </p:spPr>
        <p:txBody>
          <a:bodyPr/>
          <a:lstStyle>
            <a:lvl1pPr>
              <a:defRPr/>
            </a:lvl1pPr>
          </a:lstStyle>
          <a:p>
            <a:pPr>
              <a:defRPr/>
            </a:pPr>
            <a:fld id="{ED6329D1-A350-4192-A582-9D512E26DCAB}" type="slidenum">
              <a:rPr lang="en-US"/>
              <a:pPr>
                <a:defRPr/>
              </a:pPr>
              <a:t>‹#›</a:t>
            </a:fld>
            <a:endParaRPr lang="en-US" dirty="0"/>
          </a:p>
        </p:txBody>
      </p:sp>
      <p:sp>
        <p:nvSpPr>
          <p:cNvPr id="9" name="TextBox 7"/>
          <p:cNvSpPr txBox="1">
            <a:spLocks noChangeArrowheads="1"/>
          </p:cNvSpPr>
          <p:nvPr userDrawn="1"/>
        </p:nvSpPr>
        <p:spPr bwMode="auto">
          <a:xfrm>
            <a:off x="76200" y="6581775"/>
            <a:ext cx="3124200" cy="276225"/>
          </a:xfrm>
          <a:prstGeom prst="rect">
            <a:avLst/>
          </a:prstGeom>
          <a:noFill/>
          <a:ln w="9525">
            <a:noFill/>
            <a:miter lim="800000"/>
            <a:headEnd/>
            <a:tailEnd/>
          </a:ln>
        </p:spPr>
        <p:txBody>
          <a:bodyPr>
            <a:spAutoFit/>
          </a:bodyPr>
          <a:lstStyle/>
          <a:p>
            <a:r>
              <a:rPr lang="en-US" sz="1200" b="1" dirty="0">
                <a:latin typeface="Arial Narrow" pitchFamily="34" charset="0"/>
              </a:rPr>
              <a:t>        Shenggen Fan, </a:t>
            </a:r>
            <a:r>
              <a:rPr lang="en-US" sz="1200" b="1" dirty="0" smtClean="0">
                <a:latin typeface="Arial Narrow" pitchFamily="34" charset="0"/>
              </a:rPr>
              <a:t>August</a:t>
            </a:r>
            <a:r>
              <a:rPr lang="en-US" sz="1200" b="1" baseline="0" dirty="0" smtClean="0">
                <a:latin typeface="Arial Narrow" pitchFamily="34" charset="0"/>
              </a:rPr>
              <a:t>  </a:t>
            </a:r>
            <a:r>
              <a:rPr lang="en-US" sz="1200" b="1" dirty="0" smtClean="0">
                <a:latin typeface="Arial Narrow" pitchFamily="34" charset="0"/>
              </a:rPr>
              <a:t>2012</a:t>
            </a:r>
            <a:endParaRPr lang="en-US" sz="1200" b="1" dirty="0">
              <a:latin typeface="Arial Narrow" pitchFamily="34" charset="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6"/>
          <p:cNvSpPr>
            <a:spLocks noGrp="1" noChangeArrowheads="1"/>
          </p:cNvSpPr>
          <p:nvPr>
            <p:ph type="body" idx="1"/>
          </p:nvPr>
        </p:nvSpPr>
        <p:spPr bwMode="auto">
          <a:xfrm>
            <a:off x="304800" y="1143000"/>
            <a:ext cx="8534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Rounded Rectangle 3"/>
          <p:cNvSpPr/>
          <p:nvPr/>
        </p:nvSpPr>
        <p:spPr>
          <a:xfrm>
            <a:off x="-152400" y="152400"/>
            <a:ext cx="8001000" cy="822325"/>
          </a:xfrm>
          <a:prstGeom prst="roundRect">
            <a:avLst/>
          </a:prstGeom>
          <a:solidFill>
            <a:srgbClr val="0053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ounded Rectangle 4"/>
          <p:cNvSpPr/>
          <p:nvPr/>
        </p:nvSpPr>
        <p:spPr>
          <a:xfrm>
            <a:off x="8224838" y="152400"/>
            <a:ext cx="1154112" cy="822325"/>
          </a:xfrm>
          <a:prstGeom prst="roundRect">
            <a:avLst/>
          </a:prstGeom>
          <a:solidFill>
            <a:srgbClr val="CCA11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29" name="Picture 5" descr="IFPRI logo icon_50%.png"/>
          <p:cNvPicPr>
            <a:picLocks noChangeAspect="1"/>
          </p:cNvPicPr>
          <p:nvPr/>
        </p:nvPicPr>
        <p:blipFill>
          <a:blip r:embed="rId16" cstate="print"/>
          <a:srcRect/>
          <a:stretch>
            <a:fillRect/>
          </a:stretch>
        </p:blipFill>
        <p:spPr bwMode="auto">
          <a:xfrm>
            <a:off x="8224838" y="215900"/>
            <a:ext cx="755650" cy="758825"/>
          </a:xfrm>
          <a:prstGeom prst="rect">
            <a:avLst/>
          </a:prstGeom>
          <a:noFill/>
          <a:ln w="9525">
            <a:noFill/>
            <a:miter lim="800000"/>
            <a:headEnd/>
            <a:tailEnd/>
          </a:ln>
        </p:spPr>
      </p:pic>
      <p:sp>
        <p:nvSpPr>
          <p:cNvPr id="7" name="Title 1"/>
          <p:cNvSpPr txBox="1">
            <a:spLocks/>
          </p:cNvSpPr>
          <p:nvPr/>
        </p:nvSpPr>
        <p:spPr>
          <a:xfrm>
            <a:off x="228600" y="231775"/>
            <a:ext cx="7543800" cy="758825"/>
          </a:xfrm>
          <a:prstGeom prst="rect">
            <a:avLst/>
          </a:prstGeom>
        </p:spPr>
        <p:txBody>
          <a:bodyPr/>
          <a:lstStyle>
            <a:lvl1pPr algn="l" rtl="0" eaLnBrk="0" fontAlgn="base" hangingPunct="0">
              <a:spcBef>
                <a:spcPct val="0"/>
              </a:spcBef>
              <a:spcAft>
                <a:spcPct val="0"/>
              </a:spcAft>
              <a:defRPr sz="3300" b="1">
                <a:solidFill>
                  <a:srgbClr val="FFFFFF"/>
                </a:solidFill>
                <a:latin typeface="Arial" pitchFamily="34" charset="0"/>
                <a:ea typeface="+mj-ea"/>
                <a:cs typeface="Arial" pitchFamily="34" charset="0"/>
              </a:defRPr>
            </a:lvl1pPr>
            <a:lvl2pPr algn="ctr" rtl="0" eaLnBrk="0" fontAlgn="base" hangingPunct="0">
              <a:spcBef>
                <a:spcPct val="0"/>
              </a:spcBef>
              <a:spcAft>
                <a:spcPct val="0"/>
              </a:spcAft>
              <a:defRPr sz="3200" b="1">
                <a:solidFill>
                  <a:srgbClr val="003300"/>
                </a:solidFill>
                <a:latin typeface="Arial" pitchFamily="34" charset="0"/>
                <a:cs typeface="Arial" pitchFamily="34" charset="0"/>
              </a:defRPr>
            </a:lvl2pPr>
            <a:lvl3pPr algn="ctr" rtl="0" eaLnBrk="0" fontAlgn="base" hangingPunct="0">
              <a:spcBef>
                <a:spcPct val="0"/>
              </a:spcBef>
              <a:spcAft>
                <a:spcPct val="0"/>
              </a:spcAft>
              <a:defRPr sz="3200" b="1">
                <a:solidFill>
                  <a:srgbClr val="003300"/>
                </a:solidFill>
                <a:latin typeface="Arial" pitchFamily="34" charset="0"/>
                <a:cs typeface="Arial" pitchFamily="34" charset="0"/>
              </a:defRPr>
            </a:lvl3pPr>
            <a:lvl4pPr algn="ctr" rtl="0" eaLnBrk="0" fontAlgn="base" hangingPunct="0">
              <a:spcBef>
                <a:spcPct val="0"/>
              </a:spcBef>
              <a:spcAft>
                <a:spcPct val="0"/>
              </a:spcAft>
              <a:defRPr sz="3200" b="1">
                <a:solidFill>
                  <a:srgbClr val="003300"/>
                </a:solidFill>
                <a:latin typeface="Arial" pitchFamily="34" charset="0"/>
                <a:cs typeface="Arial" pitchFamily="34" charset="0"/>
              </a:defRPr>
            </a:lvl4pPr>
            <a:lvl5pPr algn="ctr" rtl="0" eaLnBrk="0" fontAlgn="base" hangingPunct="0">
              <a:spcBef>
                <a:spcPct val="0"/>
              </a:spcBef>
              <a:spcAft>
                <a:spcPct val="0"/>
              </a:spcAft>
              <a:defRPr sz="3200" b="1">
                <a:solidFill>
                  <a:srgbClr val="003300"/>
                </a:solidFill>
                <a:latin typeface="Arial" pitchFamily="34" charset="0"/>
                <a:cs typeface="Arial" pitchFamily="34" charset="0"/>
              </a:defRPr>
            </a:lvl5pPr>
            <a:lvl6pPr marL="457200" algn="l" rtl="0" eaLnBrk="1" fontAlgn="base" hangingPunct="1">
              <a:spcBef>
                <a:spcPct val="0"/>
              </a:spcBef>
              <a:spcAft>
                <a:spcPct val="0"/>
              </a:spcAft>
              <a:defRPr sz="3600" b="1">
                <a:solidFill>
                  <a:srgbClr val="00493A"/>
                </a:solidFill>
                <a:latin typeface="Times New Roman" charset="0"/>
              </a:defRPr>
            </a:lvl6pPr>
            <a:lvl7pPr marL="914400" algn="l" rtl="0" eaLnBrk="1" fontAlgn="base" hangingPunct="1">
              <a:spcBef>
                <a:spcPct val="0"/>
              </a:spcBef>
              <a:spcAft>
                <a:spcPct val="0"/>
              </a:spcAft>
              <a:defRPr sz="3600" b="1">
                <a:solidFill>
                  <a:srgbClr val="00493A"/>
                </a:solidFill>
                <a:latin typeface="Times New Roman" charset="0"/>
              </a:defRPr>
            </a:lvl7pPr>
            <a:lvl8pPr marL="1371600" algn="l" rtl="0" eaLnBrk="1" fontAlgn="base" hangingPunct="1">
              <a:spcBef>
                <a:spcPct val="0"/>
              </a:spcBef>
              <a:spcAft>
                <a:spcPct val="0"/>
              </a:spcAft>
              <a:defRPr sz="3600" b="1">
                <a:solidFill>
                  <a:srgbClr val="00493A"/>
                </a:solidFill>
                <a:latin typeface="Times New Roman" charset="0"/>
              </a:defRPr>
            </a:lvl8pPr>
            <a:lvl9pPr marL="1828800" algn="l" rtl="0" eaLnBrk="1" fontAlgn="base" hangingPunct="1">
              <a:spcBef>
                <a:spcPct val="0"/>
              </a:spcBef>
              <a:spcAft>
                <a:spcPct val="0"/>
              </a:spcAft>
              <a:defRPr sz="3600" b="1">
                <a:solidFill>
                  <a:srgbClr val="00493A"/>
                </a:solidFill>
                <a:latin typeface="Times New Roman" charset="0"/>
              </a:defRPr>
            </a:lvl9pPr>
          </a:lstStyle>
          <a:p>
            <a:pPr>
              <a:defRPr/>
            </a:pPr>
            <a:r>
              <a:rPr lang="en-US" sz="3200" dirty="0" smtClean="0"/>
              <a:t>Click to edit Master title style</a:t>
            </a:r>
            <a:endParaRPr lang="en-US" sz="3200" dirty="0"/>
          </a:p>
        </p:txBody>
      </p:sp>
    </p:spTree>
  </p:cSld>
  <p:clrMap bg1="dk2" tx1="lt1" bg2="dk1" tx2="lt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6C4B"/>
          </a:solidFill>
          <a:latin typeface="Arial" pitchFamily="34" charset="0"/>
          <a:ea typeface="+mj-ea"/>
          <a:cs typeface="Arial" pitchFamily="34" charset="0"/>
        </a:defRPr>
      </a:lvl1pPr>
      <a:lvl2pPr algn="ctr" rtl="0" eaLnBrk="0" fontAlgn="base" hangingPunct="0">
        <a:spcBef>
          <a:spcPct val="0"/>
        </a:spcBef>
        <a:spcAft>
          <a:spcPct val="0"/>
        </a:spcAft>
        <a:defRPr sz="3200" b="1">
          <a:solidFill>
            <a:srgbClr val="006C4B"/>
          </a:solidFill>
          <a:latin typeface="Arial" pitchFamily="34" charset="0"/>
          <a:cs typeface="Arial" pitchFamily="34" charset="0"/>
        </a:defRPr>
      </a:lvl2pPr>
      <a:lvl3pPr algn="ctr" rtl="0" eaLnBrk="0" fontAlgn="base" hangingPunct="0">
        <a:spcBef>
          <a:spcPct val="0"/>
        </a:spcBef>
        <a:spcAft>
          <a:spcPct val="0"/>
        </a:spcAft>
        <a:defRPr sz="3200" b="1">
          <a:solidFill>
            <a:srgbClr val="006C4B"/>
          </a:solidFill>
          <a:latin typeface="Arial" pitchFamily="34" charset="0"/>
          <a:cs typeface="Arial" pitchFamily="34" charset="0"/>
        </a:defRPr>
      </a:lvl3pPr>
      <a:lvl4pPr algn="ctr" rtl="0" eaLnBrk="0" fontAlgn="base" hangingPunct="0">
        <a:spcBef>
          <a:spcPct val="0"/>
        </a:spcBef>
        <a:spcAft>
          <a:spcPct val="0"/>
        </a:spcAft>
        <a:defRPr sz="3200" b="1">
          <a:solidFill>
            <a:srgbClr val="006C4B"/>
          </a:solidFill>
          <a:latin typeface="Arial" pitchFamily="34" charset="0"/>
          <a:cs typeface="Arial" pitchFamily="34" charset="0"/>
        </a:defRPr>
      </a:lvl4pPr>
      <a:lvl5pPr algn="ctr" rtl="0" eaLnBrk="0" fontAlgn="base" hangingPunct="0">
        <a:spcBef>
          <a:spcPct val="0"/>
        </a:spcBef>
        <a:spcAft>
          <a:spcPct val="0"/>
        </a:spcAft>
        <a:defRPr sz="3200" b="1">
          <a:solidFill>
            <a:srgbClr val="006C4B"/>
          </a:solidFill>
          <a:latin typeface="Arial" pitchFamily="34" charset="0"/>
          <a:cs typeface="Arial" pitchFamily="34" charset="0"/>
        </a:defRPr>
      </a:lvl5pPr>
      <a:lvl6pPr marL="457200" algn="l" rtl="0" eaLnBrk="1" fontAlgn="base" hangingPunct="1">
        <a:spcBef>
          <a:spcPct val="0"/>
        </a:spcBef>
        <a:spcAft>
          <a:spcPct val="0"/>
        </a:spcAft>
        <a:defRPr sz="3600" b="1">
          <a:solidFill>
            <a:srgbClr val="00493A"/>
          </a:solidFill>
          <a:latin typeface="Times New Roman" charset="0"/>
        </a:defRPr>
      </a:lvl6pPr>
      <a:lvl7pPr marL="914400" algn="l" rtl="0" eaLnBrk="1" fontAlgn="base" hangingPunct="1">
        <a:spcBef>
          <a:spcPct val="0"/>
        </a:spcBef>
        <a:spcAft>
          <a:spcPct val="0"/>
        </a:spcAft>
        <a:defRPr sz="3600" b="1">
          <a:solidFill>
            <a:srgbClr val="00493A"/>
          </a:solidFill>
          <a:latin typeface="Times New Roman" charset="0"/>
        </a:defRPr>
      </a:lvl7pPr>
      <a:lvl8pPr marL="1371600" algn="l" rtl="0" eaLnBrk="1" fontAlgn="base" hangingPunct="1">
        <a:spcBef>
          <a:spcPct val="0"/>
        </a:spcBef>
        <a:spcAft>
          <a:spcPct val="0"/>
        </a:spcAft>
        <a:defRPr sz="3600" b="1">
          <a:solidFill>
            <a:srgbClr val="00493A"/>
          </a:solidFill>
          <a:latin typeface="Times New Roman" charset="0"/>
        </a:defRPr>
      </a:lvl8pPr>
      <a:lvl9pPr marL="1828800" algn="l" rtl="0" eaLnBrk="1" fontAlgn="base" hangingPunct="1">
        <a:spcBef>
          <a:spcPct val="0"/>
        </a:spcBef>
        <a:spcAft>
          <a:spcPct val="0"/>
        </a:spcAft>
        <a:defRPr sz="3600" b="1">
          <a:solidFill>
            <a:srgbClr val="00493A"/>
          </a:solidFill>
          <a:latin typeface="Times New Roman"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a:solidFill>
            <a:schemeClr val="accent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Char char="•"/>
        <a:defRPr sz="2800">
          <a:solidFill>
            <a:schemeClr val="accent2"/>
          </a:solidFill>
          <a:latin typeface="Arial" pitchFamily="34" charset="0"/>
          <a:cs typeface="Arial" pitchFamily="34" charset="0"/>
        </a:defRPr>
      </a:lvl2pPr>
      <a:lvl3pPr marL="1143000" indent="-228600" algn="l" rtl="0" eaLnBrk="0" fontAlgn="base" hangingPunct="0">
        <a:spcBef>
          <a:spcPct val="20000"/>
        </a:spcBef>
        <a:spcAft>
          <a:spcPct val="0"/>
        </a:spcAft>
        <a:buClr>
          <a:schemeClr val="accent2"/>
        </a:buClr>
        <a:buSzPct val="80000"/>
        <a:buFont typeface="Wingdings" pitchFamily="2" charset="2"/>
        <a:buChar char="Ø"/>
        <a:defRPr sz="2400">
          <a:solidFill>
            <a:schemeClr val="accent2"/>
          </a:solidFill>
          <a:latin typeface="Arial" pitchFamily="34" charset="0"/>
          <a:cs typeface="Arial" pitchFamily="34" charset="0"/>
        </a:defRPr>
      </a:lvl3pPr>
      <a:lvl4pPr marL="1600200" indent="-228600" algn="l" rtl="0" eaLnBrk="0" fontAlgn="base" hangingPunct="0">
        <a:spcBef>
          <a:spcPct val="20000"/>
        </a:spcBef>
        <a:spcAft>
          <a:spcPct val="0"/>
        </a:spcAft>
        <a:buClr>
          <a:schemeClr val="accent2"/>
        </a:buClr>
        <a:buChar char="»"/>
        <a:defRPr sz="2400">
          <a:solidFill>
            <a:schemeClr val="accent2"/>
          </a:solidFill>
          <a:latin typeface="Arial" pitchFamily="34" charset="0"/>
          <a:cs typeface="Arial" pitchFamily="34" charset="0"/>
        </a:defRPr>
      </a:lvl4pPr>
      <a:lvl5pPr marL="2057400" indent="-228600" algn="l" rtl="0" eaLnBrk="0" fontAlgn="base" hangingPunct="0">
        <a:spcBef>
          <a:spcPct val="20000"/>
        </a:spcBef>
        <a:spcAft>
          <a:spcPct val="0"/>
        </a:spcAft>
        <a:buClr>
          <a:schemeClr val="accent2"/>
        </a:buClr>
        <a:buChar char="&gt;"/>
        <a:defRPr sz="2400">
          <a:solidFill>
            <a:schemeClr val="accent2"/>
          </a:solidFill>
          <a:latin typeface="Arial" pitchFamily="34" charset="0"/>
          <a:cs typeface="Arial" pitchFamily="34" charset="0"/>
        </a:defRPr>
      </a:lvl5pPr>
      <a:lvl6pPr marL="2514600" indent="-228600" algn="l" rtl="0" eaLnBrk="1" fontAlgn="base" hangingPunct="1">
        <a:spcBef>
          <a:spcPct val="20000"/>
        </a:spcBef>
        <a:spcAft>
          <a:spcPct val="0"/>
        </a:spcAft>
        <a:buClr>
          <a:srgbClr val="C0B430"/>
        </a:buClr>
        <a:buChar char="&gt;"/>
        <a:defRPr sz="2400" b="1">
          <a:solidFill>
            <a:srgbClr val="00493A"/>
          </a:solidFill>
          <a:latin typeface="+mn-lt"/>
        </a:defRPr>
      </a:lvl6pPr>
      <a:lvl7pPr marL="2971800" indent="-228600" algn="l" rtl="0" eaLnBrk="1" fontAlgn="base" hangingPunct="1">
        <a:spcBef>
          <a:spcPct val="20000"/>
        </a:spcBef>
        <a:spcAft>
          <a:spcPct val="0"/>
        </a:spcAft>
        <a:buClr>
          <a:srgbClr val="C0B430"/>
        </a:buClr>
        <a:buChar char="&gt;"/>
        <a:defRPr sz="2400" b="1">
          <a:solidFill>
            <a:srgbClr val="00493A"/>
          </a:solidFill>
          <a:latin typeface="+mn-lt"/>
        </a:defRPr>
      </a:lvl7pPr>
      <a:lvl8pPr marL="3429000" indent="-228600" algn="l" rtl="0" eaLnBrk="1" fontAlgn="base" hangingPunct="1">
        <a:spcBef>
          <a:spcPct val="20000"/>
        </a:spcBef>
        <a:spcAft>
          <a:spcPct val="0"/>
        </a:spcAft>
        <a:buClr>
          <a:srgbClr val="C0B430"/>
        </a:buClr>
        <a:buChar char="&gt;"/>
        <a:defRPr sz="2400" b="1">
          <a:solidFill>
            <a:srgbClr val="00493A"/>
          </a:solidFill>
          <a:latin typeface="+mn-lt"/>
        </a:defRPr>
      </a:lvl8pPr>
      <a:lvl9pPr marL="3886200" indent="-228600" algn="l" rtl="0" eaLnBrk="1" fontAlgn="base" hangingPunct="1">
        <a:spcBef>
          <a:spcPct val="20000"/>
        </a:spcBef>
        <a:spcAft>
          <a:spcPct val="0"/>
        </a:spcAft>
        <a:buClr>
          <a:srgbClr val="C0B430"/>
        </a:buClr>
        <a:buChar char="&gt;"/>
        <a:defRPr sz="2400" b="1">
          <a:solidFill>
            <a:srgbClr val="00493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8308" y="2667000"/>
            <a:ext cx="8128492" cy="2921000"/>
          </a:xfrm>
          <a:prstGeom prst="rect">
            <a:avLst/>
          </a:prstGeom>
          <a:noFill/>
        </p:spPr>
        <p:txBody>
          <a:bodyPr wrap="square" lIns="0" tIns="0" rIns="0" bIns="0"/>
          <a:lstStyle/>
          <a:p>
            <a:pPr eaLnBrk="0" hangingPunct="0">
              <a:spcBef>
                <a:spcPts val="0"/>
              </a:spcBef>
              <a:spcAft>
                <a:spcPts val="6000"/>
              </a:spcAft>
              <a:defRPr/>
            </a:pPr>
            <a:r>
              <a:rPr lang="en-US" sz="3400" b="1" kern="0" dirty="0">
                <a:solidFill>
                  <a:srgbClr val="004E35"/>
                </a:solidFill>
              </a:rPr>
              <a:t>Supporting C</a:t>
            </a:r>
            <a:r>
              <a:rPr lang="en-US" sz="3400" b="1" kern="0" dirty="0" smtClean="0">
                <a:solidFill>
                  <a:srgbClr val="004E35"/>
                </a:solidFill>
              </a:rPr>
              <a:t>ountry-driven </a:t>
            </a:r>
            <a:r>
              <a:rPr lang="en-US" sz="3400" b="1" kern="0" dirty="0">
                <a:solidFill>
                  <a:srgbClr val="004E35"/>
                </a:solidFill>
              </a:rPr>
              <a:t>Innovations and </a:t>
            </a:r>
            <a:r>
              <a:rPr lang="en-US" sz="3400" b="1" kern="0" dirty="0" smtClean="0">
                <a:solidFill>
                  <a:srgbClr val="004E35"/>
                </a:solidFill>
              </a:rPr>
              <a:t>Agri-food </a:t>
            </a:r>
            <a:r>
              <a:rPr lang="en-US" sz="3400" b="1" kern="0" dirty="0">
                <a:solidFill>
                  <a:srgbClr val="004E35"/>
                </a:solidFill>
              </a:rPr>
              <a:t>Value Chains </a:t>
            </a:r>
            <a:r>
              <a:rPr lang="en-US" sz="3200" b="1" kern="0" dirty="0" smtClean="0">
                <a:solidFill>
                  <a:srgbClr val="004E35"/>
                </a:solidFill>
              </a:rPr>
              <a:t/>
            </a:r>
            <a:br>
              <a:rPr lang="en-US" sz="3200" b="1" kern="0" dirty="0" smtClean="0">
                <a:solidFill>
                  <a:srgbClr val="004E35"/>
                </a:solidFill>
              </a:rPr>
            </a:br>
            <a:r>
              <a:rPr lang="en-US" sz="3200" kern="0" dirty="0" smtClean="0">
                <a:solidFill>
                  <a:srgbClr val="004E35"/>
                </a:solidFill>
              </a:rPr>
              <a:t>for Poverty </a:t>
            </a:r>
            <a:r>
              <a:rPr lang="en-US" sz="3200" kern="0" dirty="0">
                <a:solidFill>
                  <a:srgbClr val="004E35"/>
                </a:solidFill>
              </a:rPr>
              <a:t>and </a:t>
            </a:r>
            <a:r>
              <a:rPr lang="en-US" sz="3200" kern="0" dirty="0" smtClean="0">
                <a:solidFill>
                  <a:srgbClr val="004E35"/>
                </a:solidFill>
              </a:rPr>
              <a:t>Hunger Reduction</a:t>
            </a:r>
            <a:r>
              <a:rPr lang="en-US" sz="2800" b="1" kern="0" dirty="0" smtClean="0">
                <a:solidFill>
                  <a:srgbClr val="004E35"/>
                </a:solidFill>
              </a:rPr>
              <a:t/>
            </a:r>
            <a:br>
              <a:rPr lang="en-US" sz="2800" b="1" kern="0" dirty="0" smtClean="0">
                <a:solidFill>
                  <a:srgbClr val="004E35"/>
                </a:solidFill>
              </a:rPr>
            </a:br>
            <a:r>
              <a:rPr lang="en-US" sz="3200" b="1" kern="0" dirty="0" smtClean="0">
                <a:solidFill>
                  <a:srgbClr val="004E35"/>
                </a:solidFill>
              </a:rPr>
              <a:t/>
            </a:r>
            <a:br>
              <a:rPr lang="en-US" sz="3200" b="1" kern="0" dirty="0" smtClean="0">
                <a:solidFill>
                  <a:srgbClr val="004E35"/>
                </a:solidFill>
              </a:rPr>
            </a:br>
            <a:r>
              <a:rPr lang="en-US" b="1" dirty="0" smtClean="0">
                <a:latin typeface="Myriad Pro"/>
                <a:cs typeface="Myriad Pro"/>
              </a:rPr>
              <a:t>Shenggen </a:t>
            </a:r>
            <a:r>
              <a:rPr lang="en-US" b="1" dirty="0">
                <a:latin typeface="Myriad Pro"/>
                <a:cs typeface="Myriad Pro"/>
              </a:rPr>
              <a:t>Fan</a:t>
            </a:r>
            <a:r>
              <a:rPr lang="en-US" sz="1200" b="1" dirty="0">
                <a:latin typeface="Myriad Pro"/>
                <a:cs typeface="Myriad Pro"/>
              </a:rPr>
              <a:t/>
            </a:r>
            <a:br>
              <a:rPr lang="en-US" sz="1200" b="1" dirty="0">
                <a:latin typeface="Myriad Pro"/>
                <a:cs typeface="Myriad Pro"/>
              </a:rPr>
            </a:br>
            <a:r>
              <a:rPr lang="en-US" sz="1200" dirty="0">
                <a:latin typeface="Myriad Pro"/>
                <a:cs typeface="Myriad Pro"/>
              </a:rPr>
              <a:t>Director General  |  International Food Policy Research Institute</a:t>
            </a:r>
          </a:p>
          <a:p>
            <a:pPr>
              <a:lnSpc>
                <a:spcPts val="2600"/>
              </a:lnSpc>
              <a:defRPr/>
            </a:pPr>
            <a:endParaRPr lang="en-US" sz="1200" b="1" dirty="0">
              <a:latin typeface="Myriad Pro"/>
              <a:cs typeface="Myriad Pro"/>
            </a:endParaRPr>
          </a:p>
          <a:p>
            <a:pPr>
              <a:lnSpc>
                <a:spcPts val="2600"/>
              </a:lnSpc>
              <a:defRPr/>
            </a:pPr>
            <a:endParaRPr lang="en-US" sz="1200" b="1" dirty="0">
              <a:latin typeface="Myriad Pro"/>
              <a:cs typeface="Myriad Pro"/>
            </a:endParaRPr>
          </a:p>
        </p:txBody>
      </p:sp>
      <p:grpSp>
        <p:nvGrpSpPr>
          <p:cNvPr id="2" name="Group 1"/>
          <p:cNvGrpSpPr/>
          <p:nvPr/>
        </p:nvGrpSpPr>
        <p:grpSpPr>
          <a:xfrm>
            <a:off x="-338138" y="152400"/>
            <a:ext cx="9710738" cy="2232025"/>
            <a:chOff x="-338138" y="152400"/>
            <a:chExt cx="9710738" cy="2232025"/>
          </a:xfrm>
        </p:grpSpPr>
        <p:sp>
          <p:nvSpPr>
            <p:cNvPr id="14338" name="Rectangle 9"/>
            <p:cNvSpPr>
              <a:spLocks noChangeArrowheads="1"/>
            </p:cNvSpPr>
            <p:nvPr/>
          </p:nvSpPr>
          <p:spPr bwMode="auto">
            <a:xfrm>
              <a:off x="-152400" y="152400"/>
              <a:ext cx="9525000" cy="914400"/>
            </a:xfrm>
            <a:prstGeom prst="rect">
              <a:avLst/>
            </a:prstGeom>
            <a:solidFill>
              <a:srgbClr val="FFFFFF"/>
            </a:solidFill>
            <a:ln w="9525" algn="ctr">
              <a:noFill/>
              <a:round/>
              <a:headEnd/>
              <a:tailEnd/>
            </a:ln>
          </p:spPr>
          <p:txBody>
            <a:bodyPr wrap="none"/>
            <a:lstStyle/>
            <a:p>
              <a:pPr algn="r"/>
              <a:endParaRPr lang="en-US" sz="2400">
                <a:latin typeface="Times New Roman" pitchFamily="18" charset="0"/>
              </a:endParaRPr>
            </a:p>
          </p:txBody>
        </p:sp>
        <p:sp>
          <p:nvSpPr>
            <p:cNvPr id="4" name="Rounded Rectangle 3"/>
            <p:cNvSpPr/>
            <p:nvPr/>
          </p:nvSpPr>
          <p:spPr>
            <a:xfrm>
              <a:off x="-338138" y="795338"/>
              <a:ext cx="2505076" cy="1584325"/>
            </a:xfrm>
            <a:prstGeom prst="roundRect">
              <a:avLst/>
            </a:prstGeom>
            <a:solidFill>
              <a:srgbClr val="CCA11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1" name="Picture 7"/>
            <p:cNvPicPr>
              <a:picLocks noChangeAspect="1"/>
            </p:cNvPicPr>
            <p:nvPr/>
          </p:nvPicPr>
          <p:blipFill>
            <a:blip r:embed="rId2" cstate="print"/>
            <a:srcRect/>
            <a:stretch>
              <a:fillRect/>
            </a:stretch>
          </p:blipFill>
          <p:spPr bwMode="auto">
            <a:xfrm>
              <a:off x="2295525" y="796925"/>
              <a:ext cx="3975100" cy="1587500"/>
            </a:xfrm>
            <a:prstGeom prst="rect">
              <a:avLst/>
            </a:prstGeom>
            <a:noFill/>
            <a:ln w="9525">
              <a:noFill/>
              <a:miter lim="800000"/>
              <a:headEnd/>
              <a:tailEnd/>
            </a:ln>
          </p:spPr>
        </p:pic>
      </p:grpSp>
      <p:sp>
        <p:nvSpPr>
          <p:cNvPr id="14342" name="Rectangle 10"/>
          <p:cNvSpPr>
            <a:spLocks noChangeArrowheads="1"/>
          </p:cNvSpPr>
          <p:nvPr/>
        </p:nvSpPr>
        <p:spPr bwMode="auto">
          <a:xfrm>
            <a:off x="304800" y="6477000"/>
            <a:ext cx="2590800" cy="381000"/>
          </a:xfrm>
          <a:prstGeom prst="rect">
            <a:avLst/>
          </a:prstGeom>
          <a:solidFill>
            <a:srgbClr val="FFFFFF"/>
          </a:solidFill>
          <a:ln w="9525" algn="ctr">
            <a:noFill/>
            <a:round/>
            <a:headEnd/>
            <a:tailEnd/>
          </a:ln>
        </p:spPr>
        <p:txBody>
          <a:bodyPr wrap="none"/>
          <a:lstStyle/>
          <a:p>
            <a:pPr algn="r"/>
            <a:endParaRPr lang="en-US" sz="2400">
              <a:latin typeface="Times New Roman" pitchFamily="18" charset="0"/>
            </a:endParaRPr>
          </a:p>
        </p:txBody>
      </p:sp>
      <p:pic>
        <p:nvPicPr>
          <p:cNvPr id="14343" name="Picture 4" descr="IFPRI_Logo.png"/>
          <p:cNvPicPr>
            <a:picLocks noChangeAspect="1"/>
          </p:cNvPicPr>
          <p:nvPr/>
        </p:nvPicPr>
        <p:blipFill>
          <a:blip r:embed="rId3" cstate="print"/>
          <a:srcRect/>
          <a:stretch>
            <a:fillRect/>
          </a:stretch>
        </p:blipFill>
        <p:spPr bwMode="auto">
          <a:xfrm>
            <a:off x="6400800" y="5664200"/>
            <a:ext cx="2457450" cy="836613"/>
          </a:xfrm>
          <a:prstGeom prst="rect">
            <a:avLst/>
          </a:prstGeom>
          <a:noFill/>
          <a:ln w="9525">
            <a:noFill/>
            <a:miter lim="800000"/>
            <a:headEnd/>
            <a:tailEnd/>
          </a:ln>
        </p:spPr>
      </p:pic>
      <p:sp>
        <p:nvSpPr>
          <p:cNvPr id="14344" name="TextBox 12"/>
          <p:cNvSpPr txBox="1">
            <a:spLocks noChangeArrowheads="1"/>
          </p:cNvSpPr>
          <p:nvPr/>
        </p:nvSpPr>
        <p:spPr bwMode="auto">
          <a:xfrm>
            <a:off x="563563" y="6132513"/>
            <a:ext cx="2141164" cy="369332"/>
          </a:xfrm>
          <a:prstGeom prst="rect">
            <a:avLst/>
          </a:prstGeom>
          <a:noFill/>
          <a:ln w="9525">
            <a:noFill/>
            <a:miter lim="800000"/>
            <a:headEnd/>
            <a:tailEnd/>
          </a:ln>
        </p:spPr>
        <p:txBody>
          <a:bodyPr wrap="none" lIns="0" tIns="0" rIns="0" bIns="0">
            <a:spAutoFit/>
          </a:bodyPr>
          <a:lstStyle/>
          <a:p>
            <a:pPr defTabSz="457200"/>
            <a:r>
              <a:rPr lang="en-US" sz="1200" b="1" dirty="0" smtClean="0"/>
              <a:t>IUFoST 2012</a:t>
            </a:r>
          </a:p>
          <a:p>
            <a:pPr defTabSz="457200"/>
            <a:r>
              <a:rPr lang="en-US" sz="1200" dirty="0" smtClean="0"/>
              <a:t>Iguassu Falls  </a:t>
            </a:r>
            <a:r>
              <a:rPr lang="en-US" sz="1200" dirty="0" smtClean="0">
                <a:latin typeface="Myriad Pro"/>
                <a:ea typeface="Myriad Pro"/>
                <a:cs typeface="Myriad Pro"/>
              </a:rPr>
              <a:t>|  August 9, 2012</a:t>
            </a:r>
            <a:endParaRPr lang="en-US" sz="1200" dirty="0">
              <a:latin typeface="Myriad Pro"/>
              <a:ea typeface="Myriad Pro"/>
              <a:cs typeface="Myriad Pr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90800"/>
            <a:ext cx="8610600" cy="1143000"/>
          </a:xfrm>
        </p:spPr>
        <p:txBody>
          <a:bodyPr/>
          <a:lstStyle/>
          <a:p>
            <a:pPr marL="0" indent="0" algn="ctr">
              <a:buNone/>
            </a:pPr>
            <a:r>
              <a:rPr lang="en-US" b="1" dirty="0" smtClean="0"/>
              <a:t>Future challenges to food and nutrition security are large and complex</a:t>
            </a:r>
            <a:endParaRPr lang="en-US" b="1" dirty="0"/>
          </a:p>
        </p:txBody>
      </p:sp>
    </p:spTree>
    <p:extLst>
      <p:ext uri="{BB962C8B-B14F-4D97-AF65-F5344CB8AC3E}">
        <p14:creationId xmlns:p14="http://schemas.microsoft.com/office/powerpoint/2010/main" val="1364350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304800"/>
            <a:ext cx="7543800" cy="609600"/>
          </a:xfrm>
        </p:spPr>
        <p:txBody>
          <a:bodyPr/>
          <a:lstStyle/>
          <a:p>
            <a:pPr eaLnBrk="1" hangingPunct="1">
              <a:lnSpc>
                <a:spcPct val="90000"/>
              </a:lnSpc>
            </a:pPr>
            <a:r>
              <a:rPr lang="en-US" sz="3000" dirty="0" smtClean="0"/>
              <a:t>Pressures on food and nutrition security</a:t>
            </a:r>
            <a:endParaRPr sz="3000" dirty="0"/>
          </a:p>
        </p:txBody>
      </p:sp>
      <p:sp>
        <p:nvSpPr>
          <p:cNvPr id="21507" name="Content Placeholder 2"/>
          <p:cNvSpPr>
            <a:spLocks noGrp="1"/>
          </p:cNvSpPr>
          <p:nvPr>
            <p:ph idx="1"/>
          </p:nvPr>
        </p:nvSpPr>
        <p:spPr>
          <a:xfrm>
            <a:off x="457200" y="1143000"/>
            <a:ext cx="8382000" cy="5105400"/>
          </a:xfrm>
        </p:spPr>
        <p:txBody>
          <a:bodyPr/>
          <a:lstStyle/>
          <a:p>
            <a:pPr eaLnBrk="1" hangingPunct="1">
              <a:spcBef>
                <a:spcPts val="0"/>
              </a:spcBef>
              <a:spcAft>
                <a:spcPts val="3600"/>
              </a:spcAft>
            </a:pPr>
            <a:r>
              <a:rPr lang="en-US" sz="3000" dirty="0"/>
              <a:t>Changing </a:t>
            </a:r>
            <a:r>
              <a:rPr lang="en-US" sz="3000" dirty="0" smtClean="0"/>
              <a:t>population and demographics</a:t>
            </a:r>
          </a:p>
          <a:p>
            <a:pPr eaLnBrk="1" hangingPunct="1">
              <a:spcBef>
                <a:spcPts val="0"/>
              </a:spcBef>
              <a:spcAft>
                <a:spcPts val="3600"/>
              </a:spcAft>
            </a:pPr>
            <a:r>
              <a:rPr lang="en-US" sz="3000" dirty="0" smtClean="0"/>
              <a:t>Income growth, rising demand, and diet changes</a:t>
            </a:r>
          </a:p>
          <a:p>
            <a:pPr eaLnBrk="1" hangingPunct="1">
              <a:spcBef>
                <a:spcPts val="0"/>
              </a:spcBef>
              <a:spcAft>
                <a:spcPts val="3600"/>
              </a:spcAft>
            </a:pPr>
            <a:r>
              <a:rPr lang="en-US" sz="3000" dirty="0" smtClean="0"/>
              <a:t>Natural resource constraints</a:t>
            </a:r>
          </a:p>
          <a:p>
            <a:pPr eaLnBrk="1" hangingPunct="1">
              <a:spcBef>
                <a:spcPts val="0"/>
              </a:spcBef>
              <a:spcAft>
                <a:spcPts val="3600"/>
              </a:spcAft>
            </a:pPr>
            <a:r>
              <a:rPr lang="en-US" sz="3000" dirty="0" smtClean="0"/>
              <a:t>High and volatile food and energy prices</a:t>
            </a:r>
          </a:p>
          <a:p>
            <a:pPr eaLnBrk="1" hangingPunct="1">
              <a:spcBef>
                <a:spcPts val="0"/>
              </a:spcBef>
              <a:spcAft>
                <a:spcPts val="3600"/>
              </a:spcAft>
            </a:pPr>
            <a:r>
              <a:rPr lang="en-US" sz="3000" dirty="0" smtClean="0"/>
              <a:t>Climate change and higher frequency/intensity of extreme weather events </a:t>
            </a:r>
          </a:p>
          <a:p>
            <a:pPr eaLnBrk="1" hangingPunct="1">
              <a:spcBef>
                <a:spcPts val="0"/>
              </a:spcBef>
              <a:spcAft>
                <a:spcPts val="3000"/>
              </a:spcAft>
            </a:pPr>
            <a:endParaRPr lang="en-US" sz="2800" dirty="0" smtClean="0"/>
          </a:p>
        </p:txBody>
      </p:sp>
    </p:spTree>
    <p:extLst>
      <p:ext uri="{BB962C8B-B14F-4D97-AF65-F5344CB8AC3E}">
        <p14:creationId xmlns:p14="http://schemas.microsoft.com/office/powerpoint/2010/main" val="1365685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524750" cy="762000"/>
          </a:xfrm>
        </p:spPr>
        <p:txBody>
          <a:bodyPr/>
          <a:lstStyle/>
          <a:p>
            <a:pPr>
              <a:lnSpc>
                <a:spcPct val="90000"/>
              </a:lnSpc>
            </a:pPr>
            <a:r>
              <a:rPr lang="en-US" sz="2800" dirty="0"/>
              <a:t>Global population </a:t>
            </a:r>
            <a:r>
              <a:rPr lang="en-US" sz="2800" dirty="0" smtClean="0"/>
              <a:t>and urbanization continue </a:t>
            </a:r>
            <a:r>
              <a:rPr lang="en-US" sz="2800" dirty="0"/>
              <a:t>to rise</a:t>
            </a:r>
          </a:p>
        </p:txBody>
      </p:sp>
      <p:sp>
        <p:nvSpPr>
          <p:cNvPr id="9" name="TextBox 4"/>
          <p:cNvSpPr txBox="1">
            <a:spLocks noChangeArrowheads="1"/>
          </p:cNvSpPr>
          <p:nvPr/>
        </p:nvSpPr>
        <p:spPr bwMode="auto">
          <a:xfrm>
            <a:off x="4572000" y="1676035"/>
            <a:ext cx="4343400" cy="4315027"/>
          </a:xfrm>
          <a:prstGeom prst="rect">
            <a:avLst/>
          </a:prstGeom>
          <a:noFill/>
          <a:ln w="9525">
            <a:noFill/>
            <a:miter lim="800000"/>
            <a:headEnd/>
            <a:tailEnd/>
          </a:ln>
        </p:spPr>
        <p:txBody>
          <a:bodyPr wrap="square">
            <a:spAutoFit/>
          </a:bodyPr>
          <a:lstStyle/>
          <a:p>
            <a:pPr marL="342900" indent="-342900" eaLnBrk="0" hangingPunct="0">
              <a:spcBef>
                <a:spcPct val="20000"/>
              </a:spcBef>
              <a:spcAft>
                <a:spcPts val="2400"/>
              </a:spcAft>
              <a:buClr>
                <a:schemeClr val="accent2"/>
              </a:buClr>
              <a:buFont typeface="Wingdings" pitchFamily="2" charset="2"/>
              <a:buChar char="§"/>
            </a:pPr>
            <a:r>
              <a:rPr lang="en-US" sz="2300" dirty="0" smtClean="0">
                <a:solidFill>
                  <a:schemeClr val="accent2"/>
                </a:solidFill>
              </a:rPr>
              <a:t>Global population projected to surpass </a:t>
            </a:r>
            <a:r>
              <a:rPr lang="en-US" sz="2300" dirty="0">
                <a:solidFill>
                  <a:schemeClr val="accent2"/>
                </a:solidFill>
              </a:rPr>
              <a:t>9</a:t>
            </a:r>
            <a:r>
              <a:rPr lang="en-US" sz="2300" dirty="0" smtClean="0">
                <a:solidFill>
                  <a:schemeClr val="accent2"/>
                </a:solidFill>
              </a:rPr>
              <a:t> billion by 2050</a:t>
            </a:r>
          </a:p>
          <a:p>
            <a:pPr marL="342900" indent="-342900" eaLnBrk="0" hangingPunct="0">
              <a:spcBef>
                <a:spcPct val="20000"/>
              </a:spcBef>
              <a:spcAft>
                <a:spcPts val="0"/>
              </a:spcAft>
              <a:buClr>
                <a:schemeClr val="accent2"/>
              </a:buClr>
              <a:buFont typeface="Wingdings" pitchFamily="2" charset="2"/>
              <a:buChar char="§"/>
            </a:pPr>
            <a:r>
              <a:rPr lang="en-US" sz="2300" dirty="0" smtClean="0">
                <a:solidFill>
                  <a:schemeClr val="accent2"/>
                </a:solidFill>
              </a:rPr>
              <a:t>Growth to come primarily from developing countries and urban areas </a:t>
            </a:r>
          </a:p>
          <a:p>
            <a:pPr algn="r" eaLnBrk="0" hangingPunct="0">
              <a:spcBef>
                <a:spcPct val="20000"/>
              </a:spcBef>
              <a:spcAft>
                <a:spcPts val="2400"/>
              </a:spcAft>
              <a:buClr>
                <a:schemeClr val="accent2"/>
              </a:buClr>
            </a:pPr>
            <a:r>
              <a:rPr lang="en-US" sz="1600" dirty="0" smtClean="0">
                <a:solidFill>
                  <a:schemeClr val="accent2"/>
                </a:solidFill>
              </a:rPr>
              <a:t>(</a:t>
            </a:r>
            <a:r>
              <a:rPr lang="en-US" sz="1600" dirty="0">
                <a:solidFill>
                  <a:schemeClr val="accent2"/>
                </a:solidFill>
              </a:rPr>
              <a:t>United Nations 2011)</a:t>
            </a:r>
          </a:p>
          <a:p>
            <a:pPr marL="342900" indent="-342900" eaLnBrk="0" hangingPunct="0">
              <a:spcBef>
                <a:spcPct val="20000"/>
              </a:spcBef>
              <a:spcAft>
                <a:spcPts val="2400"/>
              </a:spcAft>
              <a:buClr>
                <a:schemeClr val="accent2"/>
              </a:buClr>
              <a:buFont typeface="Wingdings" pitchFamily="2" charset="2"/>
              <a:buChar char="§"/>
            </a:pPr>
            <a:r>
              <a:rPr lang="en-US" sz="2300" dirty="0" smtClean="0">
                <a:solidFill>
                  <a:schemeClr val="accent2"/>
                </a:solidFill>
              </a:rPr>
              <a:t>Larger and more urban population will demand more and better food</a:t>
            </a:r>
            <a:r>
              <a:rPr lang="en-US" sz="2200" dirty="0" smtClean="0">
                <a:solidFill>
                  <a:schemeClr val="accent2"/>
                </a:solidFill>
              </a:rPr>
              <a:t/>
            </a:r>
            <a:br>
              <a:rPr lang="en-US" sz="2200" dirty="0" smtClean="0">
                <a:solidFill>
                  <a:schemeClr val="accent2"/>
                </a:solidFill>
              </a:rPr>
            </a:br>
            <a:r>
              <a:rPr lang="en-US" sz="2200" dirty="0" smtClean="0">
                <a:solidFill>
                  <a:schemeClr val="accent2"/>
                </a:solidFill>
              </a:rPr>
              <a:t>		</a:t>
            </a:r>
            <a:endParaRPr lang="en-US" sz="1200" dirty="0" smtClean="0">
              <a:solidFill>
                <a:schemeClr val="accent2"/>
              </a:solidFill>
            </a:endParaRPr>
          </a:p>
        </p:txBody>
      </p:sp>
      <p:grpSp>
        <p:nvGrpSpPr>
          <p:cNvPr id="4" name="Group 3"/>
          <p:cNvGrpSpPr/>
          <p:nvPr/>
        </p:nvGrpSpPr>
        <p:grpSpPr>
          <a:xfrm>
            <a:off x="303093" y="4018002"/>
            <a:ext cx="3563204" cy="2382798"/>
            <a:chOff x="303093" y="3940472"/>
            <a:chExt cx="3563204" cy="2382798"/>
          </a:xfrm>
        </p:grpSpPr>
        <p:sp>
          <p:nvSpPr>
            <p:cNvPr id="8" name="TextBox 7"/>
            <p:cNvSpPr txBox="1"/>
            <p:nvPr/>
          </p:nvSpPr>
          <p:spPr>
            <a:xfrm>
              <a:off x="1295400" y="6077049"/>
              <a:ext cx="2514600" cy="246221"/>
            </a:xfrm>
            <a:prstGeom prst="rect">
              <a:avLst/>
            </a:prstGeom>
            <a:noFill/>
          </p:spPr>
          <p:txBody>
            <a:bodyPr wrap="square" rtlCol="0">
              <a:spAutoFit/>
            </a:bodyPr>
            <a:lstStyle/>
            <a:p>
              <a:pPr algn="r"/>
              <a:r>
                <a:rPr lang="en-US" sz="1000" dirty="0" smtClean="0"/>
                <a:t>Source: </a:t>
              </a:r>
              <a:r>
                <a:rPr lang="en-US" sz="1000" dirty="0" err="1" smtClean="0"/>
                <a:t>CropLife</a:t>
              </a:r>
              <a:r>
                <a:rPr lang="en-US" sz="1000" dirty="0" smtClean="0"/>
                <a:t> International 2010</a:t>
              </a:r>
              <a:endParaRPr lang="en-US" sz="1000" dirty="0"/>
            </a:p>
          </p:txBody>
        </p:sp>
        <p:pic>
          <p:nvPicPr>
            <p:cNvPr id="7" name="Picture 3"/>
            <p:cNvPicPr>
              <a:picLocks noChangeArrowheads="1"/>
            </p:cNvPicPr>
            <p:nvPr/>
          </p:nvPicPr>
          <p:blipFill rotWithShape="1">
            <a:blip r:embed="rId2"/>
            <a:srcRect l="4876" t="17406" r="2527" b="10376"/>
            <a:stretch/>
          </p:blipFill>
          <p:spPr bwMode="auto">
            <a:xfrm>
              <a:off x="303093" y="4484234"/>
              <a:ext cx="3563204" cy="1599063"/>
            </a:xfrm>
            <a:prstGeom prst="rect">
              <a:avLst/>
            </a:prstGeom>
            <a:noFill/>
            <a:ln>
              <a:noFill/>
            </a:ln>
          </p:spPr>
        </p:pic>
        <p:sp>
          <p:nvSpPr>
            <p:cNvPr id="10" name="TextBox 9"/>
            <p:cNvSpPr txBox="1"/>
            <p:nvPr/>
          </p:nvSpPr>
          <p:spPr>
            <a:xfrm>
              <a:off x="457200" y="3940472"/>
              <a:ext cx="3352801" cy="553998"/>
            </a:xfrm>
            <a:prstGeom prst="rect">
              <a:avLst/>
            </a:prstGeom>
            <a:noFill/>
          </p:spPr>
          <p:txBody>
            <a:bodyPr wrap="square" rtlCol="0">
              <a:spAutoFit/>
            </a:bodyPr>
            <a:lstStyle/>
            <a:p>
              <a:pPr algn="ctr"/>
              <a:r>
                <a:rPr lang="en-US" sz="1500" b="1" dirty="0" smtClean="0"/>
                <a:t>Rural vs. urban population growth, 1960-2050</a:t>
              </a:r>
              <a:endParaRPr lang="en-US" sz="1500" b="1" dirty="0"/>
            </a:p>
          </p:txBody>
        </p:sp>
      </p:grpSp>
      <p:grpSp>
        <p:nvGrpSpPr>
          <p:cNvPr id="6" name="Group 5"/>
          <p:cNvGrpSpPr/>
          <p:nvPr/>
        </p:nvGrpSpPr>
        <p:grpSpPr>
          <a:xfrm>
            <a:off x="242817" y="1295400"/>
            <a:ext cx="3712191" cy="2497185"/>
            <a:chOff x="242817" y="1295400"/>
            <a:chExt cx="3712191" cy="2497185"/>
          </a:xfrm>
        </p:grpSpPr>
        <p:sp>
          <p:nvSpPr>
            <p:cNvPr id="5" name="TextBox 4"/>
            <p:cNvSpPr txBox="1"/>
            <p:nvPr/>
          </p:nvSpPr>
          <p:spPr>
            <a:xfrm>
              <a:off x="800098" y="1295400"/>
              <a:ext cx="2895600" cy="323165"/>
            </a:xfrm>
            <a:prstGeom prst="rect">
              <a:avLst/>
            </a:prstGeom>
            <a:noFill/>
          </p:spPr>
          <p:txBody>
            <a:bodyPr wrap="square" rtlCol="0">
              <a:spAutoFit/>
            </a:bodyPr>
            <a:lstStyle/>
            <a:p>
              <a:pPr algn="ctr"/>
              <a:r>
                <a:rPr lang="en-US" sz="1500" b="1" dirty="0" smtClean="0"/>
                <a:t>Population growth, 1960-2050</a:t>
              </a:r>
              <a:endParaRPr lang="en-US" sz="1500" b="1" dirty="0"/>
            </a:p>
          </p:txBody>
        </p:sp>
        <p:grpSp>
          <p:nvGrpSpPr>
            <p:cNvPr id="3" name="Group 2"/>
            <p:cNvGrpSpPr/>
            <p:nvPr/>
          </p:nvGrpSpPr>
          <p:grpSpPr>
            <a:xfrm>
              <a:off x="242817" y="1600200"/>
              <a:ext cx="3712191" cy="2192385"/>
              <a:chOff x="242817" y="1676765"/>
              <a:chExt cx="3712191" cy="2192385"/>
            </a:xfrm>
          </p:grpSpPr>
          <p:pic>
            <p:nvPicPr>
              <p:cNvPr id="5122" name="Picture 2"/>
              <p:cNvPicPr>
                <a:picLocks noChangeAspect="1" noChangeArrowheads="1"/>
              </p:cNvPicPr>
              <p:nvPr/>
            </p:nvPicPr>
            <p:blipFill rotWithShape="1">
              <a:blip r:embed="rId3" cstate="print"/>
              <a:srcRect l="7647" t="10191" b="40940"/>
              <a:stretch/>
            </p:blipFill>
            <p:spPr bwMode="auto">
              <a:xfrm>
                <a:off x="242817" y="1676765"/>
                <a:ext cx="3712191" cy="2192385"/>
              </a:xfrm>
              <a:prstGeom prst="rect">
                <a:avLst/>
              </a:prstGeom>
              <a:noFill/>
              <a:ln>
                <a:noFill/>
              </a:ln>
            </p:spPr>
          </p:pic>
          <p:pic>
            <p:nvPicPr>
              <p:cNvPr id="13" name="Picture 2"/>
              <p:cNvPicPr>
                <a:picLocks noChangeAspect="1" noChangeArrowheads="1"/>
              </p:cNvPicPr>
              <p:nvPr/>
            </p:nvPicPr>
            <p:blipFill rotWithShape="1">
              <a:blip r:embed="rId3" cstate="print"/>
              <a:srcRect l="17864" t="58640" r="36298" b="26656"/>
              <a:stretch/>
            </p:blipFill>
            <p:spPr bwMode="auto">
              <a:xfrm>
                <a:off x="762000" y="1752600"/>
                <a:ext cx="1392640" cy="498599"/>
              </a:xfrm>
              <a:prstGeom prst="rect">
                <a:avLst/>
              </a:prstGeom>
              <a:noFill/>
              <a:ln>
                <a:noFill/>
              </a:ln>
            </p:spPr>
          </p:pic>
        </p:grpSp>
      </p:grpSp>
      <p:pic>
        <p:nvPicPr>
          <p:cNvPr id="14" name="Picture 3"/>
          <p:cNvPicPr>
            <a:picLocks noChangeArrowheads="1"/>
          </p:cNvPicPr>
          <p:nvPr/>
        </p:nvPicPr>
        <p:blipFill rotWithShape="1">
          <a:blip r:embed="rId2"/>
          <a:srcRect l="17732" t="87149" r="34034"/>
          <a:stretch/>
        </p:blipFill>
        <p:spPr bwMode="auto">
          <a:xfrm>
            <a:off x="1319850" y="4572000"/>
            <a:ext cx="1856096" cy="274320"/>
          </a:xfrm>
          <a:prstGeom prst="rect">
            <a:avLst/>
          </a:prstGeom>
          <a:noFill/>
          <a:ln>
            <a:noFill/>
          </a:ln>
        </p:spPr>
      </p:pic>
      <p:cxnSp>
        <p:nvCxnSpPr>
          <p:cNvPr id="16" name="Straight Connector 15"/>
          <p:cNvCxnSpPr/>
          <p:nvPr/>
        </p:nvCxnSpPr>
        <p:spPr bwMode="auto">
          <a:xfrm>
            <a:off x="4267200" y="1295400"/>
            <a:ext cx="0" cy="4982289"/>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864670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620000" cy="609600"/>
          </a:xfrm>
        </p:spPr>
        <p:txBody>
          <a:bodyPr/>
          <a:lstStyle/>
          <a:p>
            <a:pPr>
              <a:lnSpc>
                <a:spcPct val="90000"/>
              </a:lnSpc>
            </a:pPr>
            <a:r>
              <a:rPr lang="en-US" sz="3000" dirty="0" smtClean="0"/>
              <a:t>Natural resource limits are being pushed</a:t>
            </a:r>
            <a:endParaRPr lang="en-US" sz="3000" dirty="0"/>
          </a:p>
        </p:txBody>
      </p:sp>
      <p:pic>
        <p:nvPicPr>
          <p:cNvPr id="1026" name="Picture 2" descr="U:\2011\Anthropocene_Hamburg\461472a-f1_2.jpg"/>
          <p:cNvPicPr>
            <a:picLocks noChangeAspect="1" noChangeArrowheads="1"/>
          </p:cNvPicPr>
          <p:nvPr/>
        </p:nvPicPr>
        <p:blipFill>
          <a:blip r:embed="rId3"/>
          <a:srcRect/>
          <a:stretch>
            <a:fillRect/>
          </a:stretch>
        </p:blipFill>
        <p:spPr bwMode="auto">
          <a:xfrm>
            <a:off x="381000" y="1067181"/>
            <a:ext cx="4400550" cy="3809619"/>
          </a:xfrm>
          <a:prstGeom prst="rect">
            <a:avLst/>
          </a:prstGeom>
          <a:noFill/>
          <a:ln>
            <a:noFill/>
          </a:ln>
        </p:spPr>
      </p:pic>
      <p:sp>
        <p:nvSpPr>
          <p:cNvPr id="5" name="Rectangle 3"/>
          <p:cNvSpPr>
            <a:spLocks noChangeArrowheads="1"/>
          </p:cNvSpPr>
          <p:nvPr/>
        </p:nvSpPr>
        <p:spPr bwMode="auto">
          <a:xfrm>
            <a:off x="4572000" y="6520190"/>
            <a:ext cx="4495800" cy="246221"/>
          </a:xfrm>
          <a:prstGeom prst="rect">
            <a:avLst/>
          </a:prstGeom>
          <a:noFill/>
          <a:ln w="9525">
            <a:noFill/>
            <a:miter lim="800000"/>
            <a:headEnd/>
            <a:tailEnd/>
          </a:ln>
        </p:spPr>
        <p:txBody>
          <a:bodyPr wrap="square" anchor="ctr">
            <a:spAutoFit/>
          </a:bodyPr>
          <a:lstStyle/>
          <a:p>
            <a:pPr algn="r" eaLnBrk="0" hangingPunct="0"/>
            <a:r>
              <a:rPr lang="en-US" sz="1000" dirty="0"/>
              <a:t>Source: </a:t>
            </a:r>
            <a:r>
              <a:rPr lang="en-US" sz="1000" dirty="0" err="1" smtClean="0"/>
              <a:t>Rockström</a:t>
            </a:r>
            <a:r>
              <a:rPr lang="en-US" sz="1000" dirty="0" smtClean="0"/>
              <a:t> 2011</a:t>
            </a:r>
          </a:p>
        </p:txBody>
      </p:sp>
      <p:grpSp>
        <p:nvGrpSpPr>
          <p:cNvPr id="13" name="Group 12"/>
          <p:cNvGrpSpPr/>
          <p:nvPr/>
        </p:nvGrpSpPr>
        <p:grpSpPr>
          <a:xfrm>
            <a:off x="381000" y="4911143"/>
            <a:ext cx="6534818" cy="1489657"/>
            <a:chOff x="664469" y="2165949"/>
            <a:chExt cx="6534818" cy="1489657"/>
          </a:xfrm>
        </p:grpSpPr>
        <p:pic>
          <p:nvPicPr>
            <p:cNvPr id="1027" name="Picture 3" descr="U:\2011\Anthropocene_Hamburg\461472a-t1.jpg"/>
            <p:cNvPicPr>
              <a:picLocks noChangeAspect="1" noChangeArrowheads="1"/>
            </p:cNvPicPr>
            <p:nvPr/>
          </p:nvPicPr>
          <p:blipFill>
            <a:blip r:embed="rId4"/>
            <a:srcRect l="810" t="1232" r="2700" b="89961"/>
            <a:stretch>
              <a:fillRect/>
            </a:stretch>
          </p:blipFill>
          <p:spPr bwMode="auto">
            <a:xfrm>
              <a:off x="664469" y="2165949"/>
              <a:ext cx="6534500" cy="653451"/>
            </a:xfrm>
            <a:prstGeom prst="rect">
              <a:avLst/>
            </a:prstGeom>
            <a:noFill/>
            <a:ln>
              <a:noFill/>
            </a:ln>
          </p:spPr>
        </p:pic>
        <p:pic>
          <p:nvPicPr>
            <p:cNvPr id="9" name="Picture 3" descr="U:\2011\Anthropocene_Hamburg\461472a-t1.jpg"/>
            <p:cNvPicPr>
              <a:picLocks noChangeAspect="1" noChangeArrowheads="1"/>
            </p:cNvPicPr>
            <p:nvPr/>
          </p:nvPicPr>
          <p:blipFill>
            <a:blip r:embed="rId4"/>
            <a:srcRect l="675" t="59153" r="2835" b="29576"/>
            <a:stretch>
              <a:fillRect/>
            </a:stretch>
          </p:blipFill>
          <p:spPr bwMode="auto">
            <a:xfrm>
              <a:off x="664884" y="2819400"/>
              <a:ext cx="6534403" cy="836206"/>
            </a:xfrm>
            <a:prstGeom prst="rect">
              <a:avLst/>
            </a:prstGeom>
            <a:noFill/>
            <a:ln>
              <a:noFill/>
            </a:ln>
          </p:spPr>
        </p:pic>
      </p:grpSp>
      <p:sp>
        <p:nvSpPr>
          <p:cNvPr id="15" name="TextBox 14"/>
          <p:cNvSpPr txBox="1"/>
          <p:nvPr/>
        </p:nvSpPr>
        <p:spPr>
          <a:xfrm>
            <a:off x="4953000" y="2076271"/>
            <a:ext cx="4038600" cy="1569660"/>
          </a:xfrm>
          <a:prstGeom prst="rect">
            <a:avLst/>
          </a:prstGeom>
          <a:noFill/>
        </p:spPr>
        <p:txBody>
          <a:bodyPr wrap="square" rtlCol="0">
            <a:spAutoFit/>
          </a:bodyPr>
          <a:lstStyle/>
          <a:p>
            <a:r>
              <a:rPr lang="en-US" sz="2400" dirty="0" smtClean="0">
                <a:solidFill>
                  <a:schemeClr val="accent4">
                    <a:lumMod val="75000"/>
                  </a:schemeClr>
                </a:solidFill>
              </a:rPr>
              <a:t>“Business as usual” </a:t>
            </a:r>
            <a:br>
              <a:rPr lang="en-US" sz="2400" dirty="0" smtClean="0">
                <a:solidFill>
                  <a:schemeClr val="accent4">
                    <a:lumMod val="75000"/>
                  </a:schemeClr>
                </a:solidFill>
              </a:rPr>
            </a:br>
            <a:r>
              <a:rPr lang="en-US" sz="2400" dirty="0" smtClean="0">
                <a:solidFill>
                  <a:schemeClr val="accent4">
                    <a:lumMod val="75000"/>
                  </a:schemeClr>
                </a:solidFill>
              </a:rPr>
              <a:t>may push natural resources faster towards their limits and </a:t>
            </a:r>
            <a:r>
              <a:rPr lang="en-US" sz="2400" dirty="0">
                <a:solidFill>
                  <a:schemeClr val="accent4">
                    <a:lumMod val="75000"/>
                  </a:schemeClr>
                </a:solidFill>
              </a:rPr>
              <a:t>beyond </a:t>
            </a:r>
          </a:p>
        </p:txBody>
      </p:sp>
    </p:spTree>
    <p:extLst>
      <p:ext uri="{BB962C8B-B14F-4D97-AF65-F5344CB8AC3E}">
        <p14:creationId xmlns:p14="http://schemas.microsoft.com/office/powerpoint/2010/main" val="1159599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010400" cy="838200"/>
          </a:xfrm>
        </p:spPr>
        <p:txBody>
          <a:bodyPr/>
          <a:lstStyle/>
          <a:p>
            <a:r>
              <a:rPr lang="en-US" sz="2800" dirty="0" smtClean="0"/>
              <a:t>Growing natural </a:t>
            </a:r>
            <a:r>
              <a:rPr lang="en-US" sz="2800" dirty="0"/>
              <a:t>resource scarcities </a:t>
            </a:r>
            <a:r>
              <a:rPr lang="en-US" sz="2800" dirty="0" smtClean="0"/>
              <a:t>threaten </a:t>
            </a:r>
            <a:r>
              <a:rPr lang="en-US" sz="2800" dirty="0"/>
              <a:t>food </a:t>
            </a:r>
            <a:r>
              <a:rPr lang="en-US" sz="2800" dirty="0" smtClean="0"/>
              <a:t>security</a:t>
            </a:r>
            <a:endParaRPr lang="en-US" sz="2800" dirty="0"/>
          </a:p>
        </p:txBody>
      </p:sp>
      <p:grpSp>
        <p:nvGrpSpPr>
          <p:cNvPr id="3" name="Group 2"/>
          <p:cNvGrpSpPr/>
          <p:nvPr/>
        </p:nvGrpSpPr>
        <p:grpSpPr>
          <a:xfrm>
            <a:off x="457200" y="1066800"/>
            <a:ext cx="4114800" cy="2743200"/>
            <a:chOff x="457200" y="914400"/>
            <a:chExt cx="4114800" cy="2743200"/>
          </a:xfrm>
        </p:grpSpPr>
        <p:pic>
          <p:nvPicPr>
            <p:cNvPr id="4" name="Picture 3" descr="lada.png"/>
            <p:cNvPicPr>
              <a:picLocks noChangeAspect="1"/>
            </p:cNvPicPr>
            <p:nvPr/>
          </p:nvPicPr>
          <p:blipFill>
            <a:blip r:embed="rId2" cstate="print"/>
            <a:srcRect t="3530" r="714"/>
            <a:stretch>
              <a:fillRect/>
            </a:stretch>
          </p:blipFill>
          <p:spPr bwMode="auto">
            <a:xfrm>
              <a:off x="457200" y="1295400"/>
              <a:ext cx="4114800" cy="2132749"/>
            </a:xfrm>
            <a:prstGeom prst="rect">
              <a:avLst/>
            </a:prstGeom>
            <a:noFill/>
            <a:ln>
              <a:noFill/>
            </a:ln>
          </p:spPr>
        </p:pic>
        <p:sp>
          <p:nvSpPr>
            <p:cNvPr id="8" name="Rectangle 7"/>
            <p:cNvSpPr/>
            <p:nvPr/>
          </p:nvSpPr>
          <p:spPr>
            <a:xfrm>
              <a:off x="2168778" y="3426768"/>
              <a:ext cx="2403222" cy="230832"/>
            </a:xfrm>
            <a:prstGeom prst="rect">
              <a:avLst/>
            </a:prstGeom>
          </p:spPr>
          <p:txBody>
            <a:bodyPr wrap="none">
              <a:spAutoFit/>
            </a:bodyPr>
            <a:lstStyle/>
            <a:p>
              <a:pPr algn="r"/>
              <a:r>
                <a:rPr lang="en-US" sz="900" dirty="0" smtClean="0"/>
                <a:t>Source: </a:t>
              </a:r>
              <a:r>
                <a:rPr lang="en-US" sz="900" dirty="0" err="1" smtClean="0"/>
                <a:t>Bai</a:t>
              </a:r>
              <a:r>
                <a:rPr lang="en-US" sz="900" dirty="0" smtClean="0"/>
                <a:t> et al. 2007 (LADA, FAO/ISRIC)</a:t>
              </a:r>
              <a:endParaRPr lang="en-US" sz="900" dirty="0"/>
            </a:p>
          </p:txBody>
        </p:sp>
        <p:sp>
          <p:nvSpPr>
            <p:cNvPr id="10" name="TextBox 9"/>
            <p:cNvSpPr txBox="1"/>
            <p:nvPr/>
          </p:nvSpPr>
          <p:spPr>
            <a:xfrm>
              <a:off x="457200" y="914400"/>
              <a:ext cx="4038600" cy="400110"/>
            </a:xfrm>
            <a:prstGeom prst="rect">
              <a:avLst/>
            </a:prstGeom>
            <a:noFill/>
          </p:spPr>
          <p:txBody>
            <a:bodyPr wrap="square" rtlCol="0">
              <a:spAutoFit/>
            </a:bodyPr>
            <a:lstStyle/>
            <a:p>
              <a:pPr algn="ctr"/>
              <a:r>
                <a:rPr lang="en-US" sz="1000" b="1" dirty="0" smtClean="0"/>
                <a:t>Global loss of annual net primary productivity, 1981-2003 </a:t>
              </a:r>
              <a:br>
                <a:rPr lang="en-US" sz="1000" b="1" dirty="0" smtClean="0"/>
              </a:br>
              <a:r>
                <a:rPr lang="en-US" sz="1000" dirty="0" smtClean="0"/>
                <a:t>(due to degradation)</a:t>
              </a:r>
              <a:endParaRPr lang="en-US" sz="1000" dirty="0"/>
            </a:p>
          </p:txBody>
        </p:sp>
      </p:grpSp>
      <p:grpSp>
        <p:nvGrpSpPr>
          <p:cNvPr id="6" name="Group 5"/>
          <p:cNvGrpSpPr/>
          <p:nvPr/>
        </p:nvGrpSpPr>
        <p:grpSpPr>
          <a:xfrm>
            <a:off x="526473" y="3886200"/>
            <a:ext cx="4038600" cy="2910988"/>
            <a:chOff x="526473" y="3733800"/>
            <a:chExt cx="4038600" cy="2910988"/>
          </a:xfrm>
        </p:grpSpPr>
        <p:sp>
          <p:nvSpPr>
            <p:cNvPr id="16" name="Rectangle 15"/>
            <p:cNvSpPr/>
            <p:nvPr/>
          </p:nvSpPr>
          <p:spPr>
            <a:xfrm>
              <a:off x="3247484" y="6413956"/>
              <a:ext cx="1172116" cy="230832"/>
            </a:xfrm>
            <a:prstGeom prst="rect">
              <a:avLst/>
            </a:prstGeom>
          </p:spPr>
          <p:txBody>
            <a:bodyPr wrap="none">
              <a:spAutoFit/>
            </a:bodyPr>
            <a:lstStyle/>
            <a:p>
              <a:pPr algn="r"/>
              <a:r>
                <a:rPr lang="en-US" sz="900" dirty="0" smtClean="0"/>
                <a:t>Source: IWMI 2007</a:t>
              </a:r>
              <a:endParaRPr lang="en-US" sz="900" dirty="0"/>
            </a:p>
          </p:txBody>
        </p:sp>
        <p:sp>
          <p:nvSpPr>
            <p:cNvPr id="17" name="TextBox 16"/>
            <p:cNvSpPr txBox="1"/>
            <p:nvPr/>
          </p:nvSpPr>
          <p:spPr>
            <a:xfrm>
              <a:off x="526473" y="3733800"/>
              <a:ext cx="4038600" cy="246221"/>
            </a:xfrm>
            <a:prstGeom prst="rect">
              <a:avLst/>
            </a:prstGeom>
            <a:noFill/>
          </p:spPr>
          <p:txBody>
            <a:bodyPr wrap="square" rtlCol="0">
              <a:spAutoFit/>
            </a:bodyPr>
            <a:lstStyle/>
            <a:p>
              <a:pPr algn="ctr"/>
              <a:r>
                <a:rPr lang="en-US" sz="1000" b="1" dirty="0" smtClean="0"/>
                <a:t>Physical and economic water scarcity</a:t>
              </a:r>
              <a:endParaRPr lang="en-US" sz="1000" b="1" dirty="0"/>
            </a:p>
          </p:txBody>
        </p:sp>
      </p:grpSp>
      <p:grpSp>
        <p:nvGrpSpPr>
          <p:cNvPr id="20" name="Group 19"/>
          <p:cNvGrpSpPr/>
          <p:nvPr/>
        </p:nvGrpSpPr>
        <p:grpSpPr>
          <a:xfrm>
            <a:off x="5097483" y="1266855"/>
            <a:ext cx="3665517" cy="2469178"/>
            <a:chOff x="5097483" y="1524691"/>
            <a:chExt cx="3513117" cy="2292990"/>
          </a:xfrm>
        </p:grpSpPr>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77" b="-1"/>
            <a:stretch/>
          </p:blipFill>
          <p:spPr bwMode="auto">
            <a:xfrm>
              <a:off x="5097483" y="1524691"/>
              <a:ext cx="3513117" cy="208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6"/>
            <p:cNvSpPr txBox="1">
              <a:spLocks noChangeArrowheads="1"/>
            </p:cNvSpPr>
            <p:nvPr/>
          </p:nvSpPr>
          <p:spPr bwMode="auto">
            <a:xfrm>
              <a:off x="7003899" y="3603320"/>
              <a:ext cx="1533340" cy="214361"/>
            </a:xfrm>
            <a:prstGeom prst="rect">
              <a:avLst/>
            </a:prstGeom>
            <a:noFill/>
            <a:ln w="9525">
              <a:noFill/>
              <a:miter lim="800000"/>
              <a:headEnd/>
              <a:tailEnd/>
            </a:ln>
          </p:spPr>
          <p:txBody>
            <a:bodyPr wrap="square">
              <a:spAutoFit/>
            </a:bodyPr>
            <a:lstStyle/>
            <a:p>
              <a:pPr algn="r">
                <a:spcBef>
                  <a:spcPct val="50000"/>
                </a:spcBef>
              </a:pPr>
              <a:r>
                <a:rPr lang="en-US" sz="900" dirty="0"/>
                <a:t>Source: </a:t>
              </a:r>
              <a:r>
                <a:rPr lang="en-US" sz="900" dirty="0" smtClean="0"/>
                <a:t>Cordell et al. 2009</a:t>
              </a:r>
              <a:endParaRPr lang="en-US" sz="900" dirty="0">
                <a:solidFill>
                  <a:srgbClr val="FFFFFF"/>
                </a:solidFill>
              </a:endParaRPr>
            </a:p>
          </p:txBody>
        </p:sp>
      </p:grpSp>
      <p:sp>
        <p:nvSpPr>
          <p:cNvPr id="19" name="TextBox 18"/>
          <p:cNvSpPr txBox="1"/>
          <p:nvPr/>
        </p:nvSpPr>
        <p:spPr>
          <a:xfrm>
            <a:off x="5410200" y="1828800"/>
            <a:ext cx="3352800" cy="369332"/>
          </a:xfrm>
          <a:prstGeom prst="rect">
            <a:avLst/>
          </a:prstGeom>
          <a:noFill/>
        </p:spPr>
        <p:txBody>
          <a:bodyPr wrap="square" rtlCol="0">
            <a:spAutoFit/>
          </a:bodyPr>
          <a:lstStyle/>
          <a:p>
            <a:endParaRPr lang="en-US" dirty="0"/>
          </a:p>
        </p:txBody>
      </p:sp>
      <p:sp>
        <p:nvSpPr>
          <p:cNvPr id="21" name="TextBox 4"/>
          <p:cNvSpPr txBox="1">
            <a:spLocks noChangeArrowheads="1"/>
          </p:cNvSpPr>
          <p:nvPr/>
        </p:nvSpPr>
        <p:spPr bwMode="auto">
          <a:xfrm>
            <a:off x="4849091" y="4114800"/>
            <a:ext cx="4218709" cy="1938992"/>
          </a:xfrm>
          <a:prstGeom prst="rect">
            <a:avLst/>
          </a:prstGeom>
          <a:noFill/>
          <a:ln w="9525">
            <a:noFill/>
            <a:miter lim="800000"/>
            <a:headEnd/>
            <a:tailEnd/>
          </a:ln>
        </p:spPr>
        <p:txBody>
          <a:bodyPr wrap="square">
            <a:spAutoFit/>
          </a:bodyPr>
          <a:lstStyle/>
          <a:p>
            <a:pPr marL="457200" indent="-457200">
              <a:spcBef>
                <a:spcPts val="0"/>
              </a:spcBef>
              <a:spcAft>
                <a:spcPts val="1000"/>
              </a:spcAft>
              <a:buNone/>
            </a:pPr>
            <a:r>
              <a:rPr lang="en-US" dirty="0" smtClean="0">
                <a:solidFill>
                  <a:schemeClr val="accent4">
                    <a:lumMod val="75000"/>
                  </a:schemeClr>
                </a:solidFill>
              </a:rPr>
              <a:t>With </a:t>
            </a:r>
            <a:r>
              <a:rPr lang="en-US" dirty="0">
                <a:solidFill>
                  <a:schemeClr val="accent4">
                    <a:lumMod val="75000"/>
                  </a:schemeClr>
                </a:solidFill>
              </a:rPr>
              <a:t>“business as usual,” high water stress by 2050 puts at </a:t>
            </a:r>
            <a:r>
              <a:rPr lang="en-US" dirty="0" smtClean="0">
                <a:solidFill>
                  <a:schemeClr val="accent4">
                    <a:lumMod val="75000"/>
                  </a:schemeClr>
                </a:solidFill>
              </a:rPr>
              <a:t>risk globally:</a:t>
            </a:r>
            <a:endParaRPr lang="en-US" b="1" dirty="0">
              <a:solidFill>
                <a:schemeClr val="accent4">
                  <a:lumMod val="75000"/>
                </a:schemeClr>
              </a:solidFill>
            </a:endParaRPr>
          </a:p>
          <a:p>
            <a:pPr marL="342900" indent="-342900">
              <a:spcBef>
                <a:spcPts val="0"/>
              </a:spcBef>
              <a:spcAft>
                <a:spcPts val="1300"/>
              </a:spcAft>
              <a:buFont typeface="Arial" pitchFamily="34" charset="0"/>
              <a:buChar char="•"/>
            </a:pPr>
            <a:r>
              <a:rPr lang="en-US" b="1" dirty="0">
                <a:solidFill>
                  <a:schemeClr val="accent4">
                    <a:lumMod val="75000"/>
                  </a:schemeClr>
                </a:solidFill>
              </a:rPr>
              <a:t>52% of </a:t>
            </a:r>
            <a:r>
              <a:rPr lang="en-US" b="1" dirty="0" smtClean="0">
                <a:solidFill>
                  <a:schemeClr val="accent4">
                    <a:lumMod val="75000"/>
                  </a:schemeClr>
                </a:solidFill>
              </a:rPr>
              <a:t>population</a:t>
            </a:r>
            <a:endParaRPr lang="en-US" b="1" dirty="0">
              <a:solidFill>
                <a:schemeClr val="accent4">
                  <a:lumMod val="75000"/>
                </a:schemeClr>
              </a:solidFill>
            </a:endParaRPr>
          </a:p>
          <a:p>
            <a:pPr marL="342900" indent="-342900">
              <a:spcBef>
                <a:spcPts val="0"/>
              </a:spcBef>
              <a:spcAft>
                <a:spcPts val="1300"/>
              </a:spcAft>
              <a:buFont typeface="Arial" pitchFamily="34" charset="0"/>
              <a:buChar char="•"/>
            </a:pPr>
            <a:r>
              <a:rPr lang="en-US" b="1" dirty="0">
                <a:solidFill>
                  <a:schemeClr val="accent4">
                    <a:lumMod val="75000"/>
                  </a:schemeClr>
                </a:solidFill>
              </a:rPr>
              <a:t>49% of </a:t>
            </a:r>
            <a:r>
              <a:rPr lang="en-US" b="1" dirty="0" smtClean="0">
                <a:solidFill>
                  <a:schemeClr val="accent4">
                    <a:lumMod val="75000"/>
                  </a:schemeClr>
                </a:solidFill>
              </a:rPr>
              <a:t>grain </a:t>
            </a:r>
            <a:r>
              <a:rPr lang="en-US" b="1" dirty="0">
                <a:solidFill>
                  <a:schemeClr val="accent4">
                    <a:lumMod val="75000"/>
                  </a:schemeClr>
                </a:solidFill>
              </a:rPr>
              <a:t>production</a:t>
            </a:r>
          </a:p>
          <a:p>
            <a:pPr marL="342900" indent="-342900">
              <a:spcBef>
                <a:spcPts val="0"/>
              </a:spcBef>
              <a:spcAft>
                <a:spcPts val="1300"/>
              </a:spcAft>
              <a:buFont typeface="Arial" pitchFamily="34" charset="0"/>
              <a:buChar char="•"/>
            </a:pPr>
            <a:r>
              <a:rPr lang="en-US" b="1" dirty="0">
                <a:solidFill>
                  <a:schemeClr val="accent4">
                    <a:lumMod val="75000"/>
                  </a:schemeClr>
                </a:solidFill>
              </a:rPr>
              <a:t>45% of </a:t>
            </a:r>
            <a:r>
              <a:rPr lang="en-US" b="1" dirty="0" smtClean="0">
                <a:solidFill>
                  <a:schemeClr val="accent4">
                    <a:lumMod val="75000"/>
                  </a:schemeClr>
                </a:solidFill>
              </a:rPr>
              <a:t>GDP</a:t>
            </a:r>
            <a:endParaRPr lang="en-US" b="1" dirty="0">
              <a:solidFill>
                <a:schemeClr val="accent4">
                  <a:lumMod val="75000"/>
                </a:schemeClr>
              </a:solidFill>
            </a:endParaRPr>
          </a:p>
        </p:txBody>
      </p:sp>
      <p:cxnSp>
        <p:nvCxnSpPr>
          <p:cNvPr id="7" name="Straight Connector 6"/>
          <p:cNvCxnSpPr/>
          <p:nvPr/>
        </p:nvCxnSpPr>
        <p:spPr bwMode="auto">
          <a:xfrm>
            <a:off x="381000" y="3810000"/>
            <a:ext cx="85039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4800600" y="1143000"/>
            <a:ext cx="0" cy="548640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59" t="8962" r="2259" b="28992"/>
          <a:stretch/>
        </p:blipFill>
        <p:spPr bwMode="auto">
          <a:xfrm>
            <a:off x="762000" y="4191000"/>
            <a:ext cx="3581400" cy="2292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6"/>
          <p:cNvSpPr txBox="1">
            <a:spLocks noChangeArrowheads="1"/>
          </p:cNvSpPr>
          <p:nvPr/>
        </p:nvSpPr>
        <p:spPr bwMode="auto">
          <a:xfrm>
            <a:off x="5943600" y="6581001"/>
            <a:ext cx="3124200" cy="230832"/>
          </a:xfrm>
          <a:prstGeom prst="rect">
            <a:avLst/>
          </a:prstGeom>
          <a:noFill/>
          <a:ln w="9525">
            <a:noFill/>
            <a:miter lim="800000"/>
            <a:headEnd/>
            <a:tailEnd/>
          </a:ln>
        </p:spPr>
        <p:txBody>
          <a:bodyPr wrap="square">
            <a:spAutoFit/>
          </a:bodyPr>
          <a:lstStyle/>
          <a:p>
            <a:pPr algn="r">
              <a:spcBef>
                <a:spcPct val="50000"/>
              </a:spcBef>
            </a:pPr>
            <a:r>
              <a:rPr lang="en-US" sz="900" dirty="0" smtClean="0"/>
              <a:t>Source: Veolia Water  and IFPRI 2011</a:t>
            </a:r>
            <a:endParaRPr lang="en-US" sz="900" dirty="0"/>
          </a:p>
        </p:txBody>
      </p:sp>
      <p:sp>
        <p:nvSpPr>
          <p:cNvPr id="24" name="TextBox 23"/>
          <p:cNvSpPr txBox="1"/>
          <p:nvPr/>
        </p:nvSpPr>
        <p:spPr>
          <a:xfrm>
            <a:off x="4114800" y="2151972"/>
            <a:ext cx="4038600" cy="246221"/>
          </a:xfrm>
          <a:prstGeom prst="rect">
            <a:avLst/>
          </a:prstGeom>
          <a:noFill/>
        </p:spPr>
        <p:txBody>
          <a:bodyPr wrap="square" rtlCol="0">
            <a:spAutoFit/>
          </a:bodyPr>
          <a:lstStyle/>
          <a:p>
            <a:pPr algn="ctr"/>
            <a:r>
              <a:rPr lang="en-US" sz="1000" b="1" dirty="0" smtClean="0"/>
              <a:t>Peak phosphorus?</a:t>
            </a:r>
            <a:endParaRPr lang="en-US" sz="1000" b="1" dirty="0"/>
          </a:p>
        </p:txBody>
      </p:sp>
    </p:spTree>
    <p:extLst>
      <p:ext uri="{BB962C8B-B14F-4D97-AF65-F5344CB8AC3E}">
        <p14:creationId xmlns:p14="http://schemas.microsoft.com/office/powerpoint/2010/main" val="2610458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28601"/>
            <a:ext cx="8534400" cy="609600"/>
          </a:xfrm>
        </p:spPr>
        <p:txBody>
          <a:bodyPr/>
          <a:lstStyle/>
          <a:p>
            <a:r>
              <a:rPr lang="en-US" dirty="0" smtClean="0"/>
              <a:t>Food prices are high and volatile</a:t>
            </a:r>
            <a:endParaRPr lang="en-US" sz="3200" dirty="0"/>
          </a:p>
        </p:txBody>
      </p:sp>
      <p:graphicFrame>
        <p:nvGraphicFramePr>
          <p:cNvPr id="14" name="Chart 13"/>
          <p:cNvGraphicFramePr/>
          <p:nvPr>
            <p:extLst>
              <p:ext uri="{D42A27DB-BD31-4B8C-83A1-F6EECF244321}">
                <p14:modId xmlns:p14="http://schemas.microsoft.com/office/powerpoint/2010/main" val="1081188461"/>
              </p:ext>
            </p:extLst>
          </p:nvPr>
        </p:nvGraphicFramePr>
        <p:xfrm>
          <a:off x="4758519" y="1828800"/>
          <a:ext cx="4191000" cy="427095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2514600" y="5982269"/>
            <a:ext cx="4267200" cy="523220"/>
          </a:xfrm>
          <a:prstGeom prst="rect">
            <a:avLst/>
          </a:prstGeom>
          <a:noFill/>
          <a:ln w="6350">
            <a:solidFill>
              <a:schemeClr val="bg1"/>
            </a:solidFill>
          </a:ln>
        </p:spPr>
        <p:txBody>
          <a:bodyPr wrap="square" rtlCol="0">
            <a:spAutoFit/>
          </a:bodyPr>
          <a:lstStyle/>
          <a:p>
            <a:pPr algn="ctr"/>
            <a:r>
              <a:rPr lang="en-US" b="1" dirty="0" smtClean="0">
                <a:solidFill>
                  <a:schemeClr val="accent4">
                    <a:lumMod val="75000"/>
                  </a:schemeClr>
                </a:solidFill>
              </a:rPr>
              <a:t>Maize up </a:t>
            </a:r>
            <a:r>
              <a:rPr lang="en-US" sz="2800" b="1" dirty="0" smtClean="0">
                <a:solidFill>
                  <a:schemeClr val="accent4">
                    <a:lumMod val="75000"/>
                  </a:schemeClr>
                </a:solidFill>
              </a:rPr>
              <a:t>24% </a:t>
            </a:r>
            <a:r>
              <a:rPr lang="en-US" sz="1600" dirty="0" smtClean="0">
                <a:solidFill>
                  <a:schemeClr val="accent4">
                    <a:lumMod val="75000"/>
                  </a:schemeClr>
                </a:solidFill>
              </a:rPr>
              <a:t>(since June 2012)</a:t>
            </a:r>
            <a:endParaRPr lang="en-US" sz="1600" dirty="0">
              <a:solidFill>
                <a:schemeClr val="accent4">
                  <a:lumMod val="75000"/>
                </a:schemeClr>
              </a:solidFill>
            </a:endParaRPr>
          </a:p>
        </p:txBody>
      </p:sp>
      <p:sp>
        <p:nvSpPr>
          <p:cNvPr id="11" name="Text Box 6"/>
          <p:cNvSpPr txBox="1">
            <a:spLocks noChangeArrowheads="1"/>
          </p:cNvSpPr>
          <p:nvPr/>
        </p:nvSpPr>
        <p:spPr bwMode="auto">
          <a:xfrm>
            <a:off x="5562600" y="6457890"/>
            <a:ext cx="3581400" cy="400110"/>
          </a:xfrm>
          <a:prstGeom prst="rect">
            <a:avLst/>
          </a:prstGeom>
          <a:noFill/>
          <a:ln w="9525">
            <a:noFill/>
            <a:miter lim="800000"/>
            <a:headEnd/>
            <a:tailEnd/>
          </a:ln>
        </p:spPr>
        <p:txBody>
          <a:bodyPr wrap="square">
            <a:spAutoFit/>
          </a:bodyPr>
          <a:lstStyle/>
          <a:p>
            <a:pPr algn="r">
              <a:spcBef>
                <a:spcPct val="50000"/>
              </a:spcBef>
            </a:pPr>
            <a:r>
              <a:rPr lang="en-US" sz="1000" dirty="0">
                <a:latin typeface="Arial" pitchFamily="34" charset="0"/>
                <a:cs typeface="Arial" pitchFamily="34" charset="0"/>
              </a:rPr>
              <a:t>Source: </a:t>
            </a:r>
            <a:r>
              <a:rPr lang="en-US" sz="1000" dirty="0" smtClean="0">
                <a:latin typeface="Arial" pitchFamily="34" charset="0"/>
                <a:cs typeface="Arial" pitchFamily="34" charset="0"/>
              </a:rPr>
              <a:t>Data from FAO 2012</a:t>
            </a:r>
            <a:br>
              <a:rPr lang="en-US" sz="1000" dirty="0" smtClean="0">
                <a:latin typeface="Arial" pitchFamily="34" charset="0"/>
                <a:cs typeface="Arial" pitchFamily="34" charset="0"/>
              </a:rPr>
            </a:br>
            <a:r>
              <a:rPr lang="en-US" sz="1000" dirty="0" smtClean="0">
                <a:latin typeface="Arial" pitchFamily="34" charset="0"/>
                <a:cs typeface="Arial" pitchFamily="34" charset="0"/>
              </a:rPr>
              <a:t>Note: For Food Price Index 2002-2004=100</a:t>
            </a:r>
            <a:endParaRPr lang="en-US" sz="1000" dirty="0">
              <a:latin typeface="Arial" pitchFamily="34" charset="0"/>
              <a:cs typeface="Arial"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1408338324"/>
              </p:ext>
            </p:extLst>
          </p:nvPr>
        </p:nvGraphicFramePr>
        <p:xfrm>
          <a:off x="304800" y="1752600"/>
          <a:ext cx="4267200" cy="4419600"/>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Straight Connector 2"/>
          <p:cNvCxnSpPr/>
          <p:nvPr/>
        </p:nvCxnSpPr>
        <p:spPr bwMode="auto">
          <a:xfrm>
            <a:off x="4800600" y="1219200"/>
            <a:ext cx="0" cy="4648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 name="TextBox 1"/>
          <p:cNvSpPr txBox="1"/>
          <p:nvPr/>
        </p:nvSpPr>
        <p:spPr>
          <a:xfrm>
            <a:off x="1371600" y="1219200"/>
            <a:ext cx="2590800" cy="369332"/>
          </a:xfrm>
          <a:prstGeom prst="rect">
            <a:avLst/>
          </a:prstGeom>
          <a:noFill/>
        </p:spPr>
        <p:txBody>
          <a:bodyPr wrap="square" rtlCol="0">
            <a:spAutoFit/>
          </a:bodyPr>
          <a:lstStyle/>
          <a:p>
            <a:r>
              <a:rPr lang="en-US" b="1" dirty="0" smtClean="0"/>
              <a:t>FAO food price index </a:t>
            </a:r>
            <a:endParaRPr lang="en-US" b="1" dirty="0"/>
          </a:p>
        </p:txBody>
      </p:sp>
      <p:sp>
        <p:nvSpPr>
          <p:cNvPr id="9" name="TextBox 8"/>
          <p:cNvSpPr txBox="1"/>
          <p:nvPr/>
        </p:nvSpPr>
        <p:spPr>
          <a:xfrm>
            <a:off x="5257800" y="1219200"/>
            <a:ext cx="3657600" cy="369332"/>
          </a:xfrm>
          <a:prstGeom prst="rect">
            <a:avLst/>
          </a:prstGeom>
          <a:noFill/>
        </p:spPr>
        <p:txBody>
          <a:bodyPr wrap="square" rtlCol="0">
            <a:spAutoFit/>
          </a:bodyPr>
          <a:lstStyle/>
          <a:p>
            <a:pPr algn="ctr"/>
            <a:r>
              <a:rPr lang="en-US" b="1" dirty="0" smtClean="0"/>
              <a:t>Global cereal prices (US$/ton)</a:t>
            </a:r>
            <a:endParaRPr lang="en-US" b="1" dirty="0"/>
          </a:p>
        </p:txBody>
      </p:sp>
    </p:spTree>
    <p:extLst>
      <p:ext uri="{BB962C8B-B14F-4D97-AF65-F5344CB8AC3E}">
        <p14:creationId xmlns:p14="http://schemas.microsoft.com/office/powerpoint/2010/main" val="407199865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76200"/>
            <a:ext cx="7696200" cy="838200"/>
          </a:xfrm>
        </p:spPr>
        <p:txBody>
          <a:bodyPr/>
          <a:lstStyle/>
          <a:p>
            <a:r>
              <a:rPr lang="en-US" sz="2800" dirty="0" smtClean="0"/>
              <a:t>Ongoing US drought could affect prices in developing countries</a:t>
            </a:r>
            <a:endParaRPr lang="en-US" sz="2800" dirty="0"/>
          </a:p>
        </p:txBody>
      </p:sp>
      <p:sp>
        <p:nvSpPr>
          <p:cNvPr id="8" name="Content Placeholder 7"/>
          <p:cNvSpPr>
            <a:spLocks noGrp="1"/>
          </p:cNvSpPr>
          <p:nvPr>
            <p:ph sz="half" idx="2"/>
          </p:nvPr>
        </p:nvSpPr>
        <p:spPr>
          <a:xfrm>
            <a:off x="4495800" y="1143000"/>
            <a:ext cx="4495800" cy="5410200"/>
          </a:xfrm>
        </p:spPr>
        <p:txBody>
          <a:bodyPr/>
          <a:lstStyle/>
          <a:p>
            <a:pPr>
              <a:spcAft>
                <a:spcPts val="2000"/>
              </a:spcAft>
            </a:pPr>
            <a:r>
              <a:rPr lang="en-US" sz="2200" dirty="0" smtClean="0"/>
              <a:t>Higher prices in domestic markets can transmit to global (and </a:t>
            </a:r>
            <a:r>
              <a:rPr lang="en-US" sz="2200" dirty="0"/>
              <a:t>vice </a:t>
            </a:r>
            <a:r>
              <a:rPr lang="en-US" sz="2200" dirty="0" smtClean="0"/>
              <a:t>versa)</a:t>
            </a:r>
          </a:p>
          <a:p>
            <a:pPr>
              <a:spcAft>
                <a:spcPts val="600"/>
              </a:spcAft>
            </a:pPr>
            <a:r>
              <a:rPr lang="en-US" sz="2000" dirty="0"/>
              <a:t>US is top producer and exporter of maize and </a:t>
            </a:r>
            <a:r>
              <a:rPr lang="en-US" sz="2000" dirty="0" smtClean="0"/>
              <a:t>soybeans </a:t>
            </a:r>
            <a:endParaRPr lang="en-US" sz="2000" dirty="0"/>
          </a:p>
          <a:p>
            <a:pPr lvl="1">
              <a:spcBef>
                <a:spcPts val="0"/>
              </a:spcBef>
              <a:spcAft>
                <a:spcPts val="300"/>
              </a:spcAft>
            </a:pPr>
            <a:r>
              <a:rPr lang="en-US" sz="1600" dirty="0" smtClean="0"/>
              <a:t>Share of global production: </a:t>
            </a:r>
            <a:r>
              <a:rPr lang="en-US" sz="1600" b="1" dirty="0" smtClean="0"/>
              <a:t>&gt; 30% </a:t>
            </a:r>
          </a:p>
          <a:p>
            <a:pPr lvl="1">
              <a:spcBef>
                <a:spcPts val="0"/>
              </a:spcBef>
              <a:spcAft>
                <a:spcPts val="2000"/>
              </a:spcAft>
            </a:pPr>
            <a:r>
              <a:rPr lang="en-US" sz="1600" dirty="0" smtClean="0"/>
              <a:t>Share of global exports: </a:t>
            </a:r>
            <a:r>
              <a:rPr lang="en-US" sz="1600" b="1" dirty="0" smtClean="0"/>
              <a:t>&gt; 40%</a:t>
            </a:r>
          </a:p>
          <a:p>
            <a:pPr>
              <a:spcAft>
                <a:spcPts val="2000"/>
              </a:spcAft>
            </a:pPr>
            <a:r>
              <a:rPr lang="en-US" sz="2200" dirty="0" smtClean="0"/>
              <a:t>75</a:t>
            </a:r>
            <a:r>
              <a:rPr lang="en-US" sz="2200" dirty="0"/>
              <a:t>% of global prices were transmitted to African </a:t>
            </a:r>
            <a:r>
              <a:rPr lang="en-US" sz="2200" dirty="0" smtClean="0"/>
              <a:t>prices in 2007-08 </a:t>
            </a:r>
            <a:r>
              <a:rPr lang="en-US" sz="1800" dirty="0" smtClean="0"/>
              <a:t>(Minot 2011)</a:t>
            </a:r>
            <a:endParaRPr lang="en-US" sz="1800" dirty="0"/>
          </a:p>
          <a:p>
            <a:r>
              <a:rPr lang="en-US" sz="2200" dirty="0"/>
              <a:t>Degree of transmission depends on several factors </a:t>
            </a:r>
            <a:r>
              <a:rPr lang="en-US" sz="2200" dirty="0" smtClean="0"/>
              <a:t/>
            </a:r>
            <a:br>
              <a:rPr lang="en-US" sz="2200" dirty="0" smtClean="0"/>
            </a:br>
            <a:r>
              <a:rPr lang="en-US" sz="2200" dirty="0" smtClean="0"/>
              <a:t>e.g. </a:t>
            </a:r>
            <a:r>
              <a:rPr lang="en-US" sz="2200" dirty="0"/>
              <a:t>trade polices</a:t>
            </a:r>
          </a:p>
        </p:txBody>
      </p:sp>
      <p:graphicFrame>
        <p:nvGraphicFramePr>
          <p:cNvPr id="5" name="Chart 4"/>
          <p:cNvGraphicFramePr>
            <a:graphicFrameLocks/>
          </p:cNvGraphicFramePr>
          <p:nvPr>
            <p:extLst>
              <p:ext uri="{D42A27DB-BD31-4B8C-83A1-F6EECF244321}">
                <p14:modId xmlns:p14="http://schemas.microsoft.com/office/powerpoint/2010/main" val="1112534041"/>
              </p:ext>
            </p:extLst>
          </p:nvPr>
        </p:nvGraphicFramePr>
        <p:xfrm>
          <a:off x="220638" y="1981199"/>
          <a:ext cx="3970362" cy="4079079"/>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p:cNvCxnSpPr/>
          <p:nvPr/>
        </p:nvCxnSpPr>
        <p:spPr bwMode="auto">
          <a:xfrm>
            <a:off x="4343400" y="1143000"/>
            <a:ext cx="0" cy="5029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 name="Text Box 6"/>
          <p:cNvSpPr txBox="1">
            <a:spLocks noChangeArrowheads="1"/>
          </p:cNvSpPr>
          <p:nvPr/>
        </p:nvSpPr>
        <p:spPr bwMode="auto">
          <a:xfrm>
            <a:off x="2209800" y="6060279"/>
            <a:ext cx="1905000" cy="246221"/>
          </a:xfrm>
          <a:prstGeom prst="rect">
            <a:avLst/>
          </a:prstGeom>
          <a:noFill/>
          <a:ln w="9525">
            <a:noFill/>
            <a:miter lim="800000"/>
            <a:headEnd/>
            <a:tailEnd/>
          </a:ln>
        </p:spPr>
        <p:txBody>
          <a:bodyPr wrap="square">
            <a:spAutoFit/>
          </a:bodyPr>
          <a:lstStyle/>
          <a:p>
            <a:pPr algn="r">
              <a:spcBef>
                <a:spcPct val="50000"/>
              </a:spcBef>
            </a:pPr>
            <a:r>
              <a:rPr lang="en-US" sz="1000" dirty="0">
                <a:latin typeface="Arial" pitchFamily="34" charset="0"/>
                <a:cs typeface="Arial" pitchFamily="34" charset="0"/>
              </a:rPr>
              <a:t>Source: </a:t>
            </a:r>
            <a:r>
              <a:rPr lang="en-US" sz="1000" dirty="0" smtClean="0">
                <a:latin typeface="Arial" pitchFamily="34" charset="0"/>
                <a:cs typeface="Arial" pitchFamily="34" charset="0"/>
              </a:rPr>
              <a:t>Data from FAO 2012</a:t>
            </a:r>
            <a:endParaRPr lang="en-US" sz="1000" dirty="0">
              <a:latin typeface="Arial" pitchFamily="34" charset="0"/>
              <a:cs typeface="Arial" pitchFamily="34" charset="0"/>
            </a:endParaRPr>
          </a:p>
        </p:txBody>
      </p:sp>
      <p:sp>
        <p:nvSpPr>
          <p:cNvPr id="14" name="TextBox 13"/>
          <p:cNvSpPr txBox="1"/>
          <p:nvPr/>
        </p:nvSpPr>
        <p:spPr>
          <a:xfrm>
            <a:off x="152400" y="1219200"/>
            <a:ext cx="4191000" cy="646331"/>
          </a:xfrm>
          <a:prstGeom prst="rect">
            <a:avLst/>
          </a:prstGeom>
          <a:noFill/>
        </p:spPr>
        <p:txBody>
          <a:bodyPr wrap="square" rtlCol="0">
            <a:spAutoFit/>
          </a:bodyPr>
          <a:lstStyle/>
          <a:p>
            <a:pPr algn="ctr"/>
            <a:r>
              <a:rPr lang="en-US" b="1" dirty="0" smtClean="0"/>
              <a:t>US maize &amp; soybean prices </a:t>
            </a:r>
            <a:br>
              <a:rPr lang="en-US" b="1" dirty="0" smtClean="0"/>
            </a:br>
            <a:r>
              <a:rPr lang="en-US" b="1" dirty="0" smtClean="0"/>
              <a:t>(US$/ton) </a:t>
            </a:r>
            <a:endParaRPr lang="en-US" b="1" dirty="0"/>
          </a:p>
        </p:txBody>
      </p:sp>
    </p:spTree>
    <p:extLst>
      <p:ext uri="{BB962C8B-B14F-4D97-AF65-F5344CB8AC3E}">
        <p14:creationId xmlns:p14="http://schemas.microsoft.com/office/powerpoint/2010/main" val="1391590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7543800" cy="838200"/>
          </a:xfrm>
        </p:spPr>
        <p:txBody>
          <a:bodyPr/>
          <a:lstStyle/>
          <a:p>
            <a:pPr>
              <a:lnSpc>
                <a:spcPct val="90000"/>
              </a:lnSpc>
            </a:pPr>
            <a:r>
              <a:rPr lang="en-US" sz="2900" dirty="0"/>
              <a:t>High and volatile food prices hurt </a:t>
            </a:r>
            <a:r>
              <a:rPr lang="en-US" sz="2900" dirty="0" smtClean="0"/>
              <a:t/>
            </a:r>
            <a:br>
              <a:rPr lang="en-US" sz="2900" dirty="0" smtClean="0"/>
            </a:br>
            <a:r>
              <a:rPr lang="en-US" sz="2900" dirty="0" smtClean="0"/>
              <a:t>poor </a:t>
            </a:r>
            <a:r>
              <a:rPr lang="en-US" sz="2900" dirty="0"/>
              <a:t>consumers</a:t>
            </a:r>
          </a:p>
        </p:txBody>
      </p:sp>
      <p:graphicFrame>
        <p:nvGraphicFramePr>
          <p:cNvPr id="5" name="Chart 4"/>
          <p:cNvGraphicFramePr/>
          <p:nvPr>
            <p:extLst>
              <p:ext uri="{D42A27DB-BD31-4B8C-83A1-F6EECF244321}">
                <p14:modId xmlns:p14="http://schemas.microsoft.com/office/powerpoint/2010/main" val="3766005384"/>
              </p:ext>
            </p:extLst>
          </p:nvPr>
        </p:nvGraphicFramePr>
        <p:xfrm>
          <a:off x="268407" y="2002542"/>
          <a:ext cx="4267200" cy="415203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2379023" y="6154579"/>
            <a:ext cx="2133600" cy="246221"/>
          </a:xfrm>
          <a:prstGeom prst="rect">
            <a:avLst/>
          </a:prstGeom>
          <a:noFill/>
          <a:ln w="9525">
            <a:noFill/>
            <a:miter lim="800000"/>
            <a:headEnd/>
            <a:tailEnd/>
          </a:ln>
        </p:spPr>
        <p:txBody>
          <a:bodyPr wrap="square" anchor="ctr">
            <a:spAutoFit/>
          </a:bodyPr>
          <a:lstStyle/>
          <a:p>
            <a:pPr algn="r" eaLnBrk="0" hangingPunct="0"/>
            <a:r>
              <a:rPr lang="en-US" sz="1000" dirty="0"/>
              <a:t>Source: Headey 2011</a:t>
            </a:r>
          </a:p>
        </p:txBody>
      </p:sp>
      <p:sp>
        <p:nvSpPr>
          <p:cNvPr id="7" name="Content Placeholder 9"/>
          <p:cNvSpPr>
            <a:spLocks noGrp="1"/>
          </p:cNvSpPr>
          <p:nvPr>
            <p:ph sz="half" idx="4294967295"/>
          </p:nvPr>
        </p:nvSpPr>
        <p:spPr>
          <a:xfrm>
            <a:off x="4953000" y="1828800"/>
            <a:ext cx="4114800" cy="4231972"/>
          </a:xfrm>
          <a:prstGeom prst="rect">
            <a:avLst/>
          </a:prstGeom>
        </p:spPr>
        <p:txBody>
          <a:bodyPr/>
          <a:lstStyle/>
          <a:p>
            <a:pPr marL="0" indent="0">
              <a:spcAft>
                <a:spcPts val="1000"/>
              </a:spcAft>
              <a:buNone/>
            </a:pPr>
            <a:r>
              <a:rPr lang="en-US" sz="2200" b="1" dirty="0" smtClean="0"/>
              <a:t>During 2007-08 crisis</a:t>
            </a:r>
          </a:p>
          <a:p>
            <a:pPr>
              <a:spcAft>
                <a:spcPts val="3600"/>
              </a:spcAft>
            </a:pPr>
            <a:r>
              <a:rPr lang="en-US" sz="2200" b="1" dirty="0" smtClean="0"/>
              <a:t>Ethiopia: </a:t>
            </a:r>
            <a:r>
              <a:rPr lang="en-US" sz="2000" dirty="0" smtClean="0"/>
              <a:t>More female-headed hhs suffered from food shortages—67% compared to 58% of male-headed hhs</a:t>
            </a:r>
            <a:r>
              <a:rPr lang="en-US" sz="1800" dirty="0"/>
              <a:t/>
            </a:r>
            <a:br>
              <a:rPr lang="en-US" sz="1800" dirty="0"/>
            </a:br>
            <a:r>
              <a:rPr lang="en-US" sz="1600" dirty="0"/>
              <a:t>(Kumar </a:t>
            </a:r>
            <a:r>
              <a:rPr lang="en-US" sz="1600" dirty="0" smtClean="0"/>
              <a:t>and Quisumbing 2011)</a:t>
            </a:r>
          </a:p>
          <a:p>
            <a:r>
              <a:rPr lang="en-US" sz="2200" b="1" dirty="0"/>
              <a:t>Ecuador, Haiti, Nicaragua, Panama, and Peru: </a:t>
            </a:r>
            <a:r>
              <a:rPr lang="en-US" sz="2000" dirty="0" smtClean="0"/>
              <a:t>Reduction in calorie intake (0.95% – 15</a:t>
            </a:r>
            <a:r>
              <a:rPr lang="en-US" sz="2000" dirty="0"/>
              <a:t>%) </a:t>
            </a:r>
            <a:r>
              <a:rPr lang="en-US" sz="2000" dirty="0" smtClean="0"/>
              <a:t/>
            </a:r>
            <a:br>
              <a:rPr lang="en-US" sz="2000" dirty="0" smtClean="0"/>
            </a:br>
            <a:r>
              <a:rPr lang="en-US" sz="1600" dirty="0" smtClean="0"/>
              <a:t>(</a:t>
            </a:r>
            <a:r>
              <a:rPr lang="en-US" sz="1600" dirty="0"/>
              <a:t>Robles and </a:t>
            </a:r>
            <a:r>
              <a:rPr lang="en-US" sz="1600" dirty="0" err="1"/>
              <a:t>Iannotti</a:t>
            </a:r>
            <a:r>
              <a:rPr lang="en-US" sz="1600" dirty="0"/>
              <a:t> 2011)</a:t>
            </a:r>
          </a:p>
          <a:p>
            <a:endParaRPr lang="en-US" sz="2000" dirty="0"/>
          </a:p>
        </p:txBody>
      </p:sp>
      <p:sp>
        <p:nvSpPr>
          <p:cNvPr id="8" name="Rectangle 7"/>
          <p:cNvSpPr/>
          <p:nvPr/>
        </p:nvSpPr>
        <p:spPr>
          <a:xfrm>
            <a:off x="420807" y="1600200"/>
            <a:ext cx="4114800" cy="338554"/>
          </a:xfrm>
          <a:prstGeom prst="rect">
            <a:avLst/>
          </a:prstGeom>
        </p:spPr>
        <p:txBody>
          <a:bodyPr wrap="square">
            <a:spAutoFit/>
          </a:bodyPr>
          <a:lstStyle/>
          <a:p>
            <a:pPr algn="ctr"/>
            <a:r>
              <a:rPr lang="en-US" sz="1600" b="1" dirty="0" smtClean="0">
                <a:solidFill>
                  <a:schemeClr val="bg1"/>
                </a:solidFill>
              </a:rPr>
              <a:t>Self-reported food insecurity, SSA</a:t>
            </a:r>
            <a:endParaRPr lang="en-US" sz="1600" b="1" dirty="0">
              <a:solidFill>
                <a:schemeClr val="bg1"/>
              </a:solidFill>
            </a:endParaRPr>
          </a:p>
        </p:txBody>
      </p:sp>
      <p:cxnSp>
        <p:nvCxnSpPr>
          <p:cNvPr id="3" name="Straight Connector 2"/>
          <p:cNvCxnSpPr/>
          <p:nvPr/>
        </p:nvCxnSpPr>
        <p:spPr bwMode="auto">
          <a:xfrm flipH="1">
            <a:off x="4789108" y="1371600"/>
            <a:ext cx="0" cy="4782979"/>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6337380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7696200" cy="914400"/>
          </a:xfrm>
        </p:spPr>
        <p:txBody>
          <a:bodyPr/>
          <a:lstStyle/>
          <a:p>
            <a:r>
              <a:rPr lang="en-US" sz="2800" dirty="0" smtClean="0"/>
              <a:t>Climate change will     food prices and </a:t>
            </a:r>
            <a:br>
              <a:rPr lang="en-US" sz="2800" dirty="0" smtClean="0"/>
            </a:br>
            <a:r>
              <a:rPr lang="en-US" sz="2800" dirty="0" smtClean="0"/>
              <a:t>    calorie consumption </a:t>
            </a:r>
            <a:endParaRPr lang="en-US" sz="2800" dirty="0"/>
          </a:p>
        </p:txBody>
      </p:sp>
      <p:graphicFrame>
        <p:nvGraphicFramePr>
          <p:cNvPr id="4" name="Chart 3"/>
          <p:cNvGraphicFramePr/>
          <p:nvPr>
            <p:extLst>
              <p:ext uri="{D42A27DB-BD31-4B8C-83A1-F6EECF244321}">
                <p14:modId xmlns:p14="http://schemas.microsoft.com/office/powerpoint/2010/main" val="453399896"/>
              </p:ext>
            </p:extLst>
          </p:nvPr>
        </p:nvGraphicFramePr>
        <p:xfrm>
          <a:off x="8238" y="1709410"/>
          <a:ext cx="4114800" cy="4267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bwMode="auto">
          <a:xfrm>
            <a:off x="4343400" y="1295400"/>
            <a:ext cx="0" cy="48768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Arrow Connector 10"/>
          <p:cNvCxnSpPr/>
          <p:nvPr/>
        </p:nvCxnSpPr>
        <p:spPr bwMode="auto">
          <a:xfrm flipV="1">
            <a:off x="3810000" y="152400"/>
            <a:ext cx="0" cy="365760"/>
          </a:xfrm>
          <a:prstGeom prst="straightConnector1">
            <a:avLst/>
          </a:prstGeom>
          <a:solidFill>
            <a:schemeClr val="accent1"/>
          </a:solidFill>
          <a:ln w="50800" cap="flat" cmpd="sng" algn="ctr">
            <a:solidFill>
              <a:srgbClr val="FFC000"/>
            </a:solidFill>
            <a:prstDash val="solid"/>
            <a:round/>
            <a:headEnd type="none" w="med" len="med"/>
            <a:tailEnd type="arrow"/>
          </a:ln>
          <a:effectLst/>
        </p:spPr>
      </p:cxnSp>
      <p:cxnSp>
        <p:nvCxnSpPr>
          <p:cNvPr id="13" name="Straight Arrow Connector 12"/>
          <p:cNvCxnSpPr/>
          <p:nvPr/>
        </p:nvCxnSpPr>
        <p:spPr bwMode="auto">
          <a:xfrm>
            <a:off x="381000" y="609600"/>
            <a:ext cx="0" cy="365760"/>
          </a:xfrm>
          <a:prstGeom prst="straightConnector1">
            <a:avLst/>
          </a:prstGeom>
          <a:solidFill>
            <a:schemeClr val="accent1"/>
          </a:solidFill>
          <a:ln w="50800" cap="flat" cmpd="sng" algn="ctr">
            <a:solidFill>
              <a:srgbClr val="FFC000"/>
            </a:solidFill>
            <a:prstDash val="solid"/>
            <a:round/>
            <a:headEnd type="none" w="med" len="med"/>
            <a:tailEnd type="arrow"/>
          </a:ln>
          <a:effectLst/>
        </p:spPr>
      </p:cxnSp>
      <p:sp>
        <p:nvSpPr>
          <p:cNvPr id="15" name="TextBox 14"/>
          <p:cNvSpPr txBox="1"/>
          <p:nvPr/>
        </p:nvSpPr>
        <p:spPr>
          <a:xfrm>
            <a:off x="1066800" y="1447800"/>
            <a:ext cx="2971800" cy="523220"/>
          </a:xfrm>
          <a:prstGeom prst="rect">
            <a:avLst/>
          </a:prstGeom>
          <a:noFill/>
        </p:spPr>
        <p:txBody>
          <a:bodyPr wrap="square" rtlCol="0">
            <a:spAutoFit/>
          </a:bodyPr>
          <a:lstStyle/>
          <a:p>
            <a:pPr algn="ctr"/>
            <a:r>
              <a:rPr lang="en-US" sz="1400" b="1" dirty="0" smtClean="0"/>
              <a:t>International food prices (2010=100)</a:t>
            </a:r>
            <a:endParaRPr lang="en-US" sz="1400" b="1" dirty="0"/>
          </a:p>
        </p:txBody>
      </p:sp>
      <p:graphicFrame>
        <p:nvGraphicFramePr>
          <p:cNvPr id="18" name="Chart 17"/>
          <p:cNvGraphicFramePr/>
          <p:nvPr>
            <p:extLst>
              <p:ext uri="{D42A27DB-BD31-4B8C-83A1-F6EECF244321}">
                <p14:modId xmlns:p14="http://schemas.microsoft.com/office/powerpoint/2010/main" val="708305150"/>
              </p:ext>
            </p:extLst>
          </p:nvPr>
        </p:nvGraphicFramePr>
        <p:xfrm>
          <a:off x="4572000" y="1425146"/>
          <a:ext cx="4343400" cy="474705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Box 6"/>
          <p:cNvSpPr txBox="1">
            <a:spLocks noChangeArrowheads="1"/>
          </p:cNvSpPr>
          <p:nvPr/>
        </p:nvSpPr>
        <p:spPr bwMode="auto">
          <a:xfrm>
            <a:off x="5943600" y="6581001"/>
            <a:ext cx="3124200" cy="246221"/>
          </a:xfrm>
          <a:prstGeom prst="rect">
            <a:avLst/>
          </a:prstGeom>
          <a:noFill/>
          <a:ln w="9525">
            <a:noFill/>
            <a:miter lim="800000"/>
            <a:headEnd/>
            <a:tailEnd/>
          </a:ln>
        </p:spPr>
        <p:txBody>
          <a:bodyPr wrap="square">
            <a:spAutoFit/>
          </a:bodyPr>
          <a:lstStyle/>
          <a:p>
            <a:pPr algn="r">
              <a:spcBef>
                <a:spcPct val="50000"/>
              </a:spcBef>
            </a:pPr>
            <a:r>
              <a:rPr lang="en-US" sz="1000" dirty="0" smtClean="0"/>
              <a:t>Source: IFPRI 2011</a:t>
            </a:r>
            <a:endParaRPr lang="en-US" sz="1000" dirty="0"/>
          </a:p>
        </p:txBody>
      </p:sp>
    </p:spTree>
    <p:extLst>
      <p:ext uri="{BB962C8B-B14F-4D97-AF65-F5344CB8AC3E}">
        <p14:creationId xmlns:p14="http://schemas.microsoft.com/office/powerpoint/2010/main" val="3435669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590800"/>
            <a:ext cx="8686800" cy="1676400"/>
          </a:xfrm>
        </p:spPr>
        <p:txBody>
          <a:bodyPr/>
          <a:lstStyle/>
          <a:p>
            <a:pPr marL="0" indent="0" algn="ctr">
              <a:buNone/>
            </a:pPr>
            <a:r>
              <a:rPr lang="en-US" b="1" dirty="0" smtClean="0"/>
              <a:t>Smallholder agriculture offers opportunities </a:t>
            </a:r>
            <a:br>
              <a:rPr lang="en-US" b="1" dirty="0" smtClean="0"/>
            </a:br>
            <a:r>
              <a:rPr lang="en-US" sz="3000" dirty="0" smtClean="0"/>
              <a:t>for achieving food and nutrition security</a:t>
            </a:r>
            <a:endParaRPr lang="en-US" sz="3000" dirty="0"/>
          </a:p>
        </p:txBody>
      </p:sp>
    </p:spTree>
    <p:extLst>
      <p:ext uri="{BB962C8B-B14F-4D97-AF65-F5344CB8AC3E}">
        <p14:creationId xmlns:p14="http://schemas.microsoft.com/office/powerpoint/2010/main" val="1953296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04800" y="1143000"/>
            <a:ext cx="8534400" cy="5334000"/>
          </a:xfrm>
        </p:spPr>
        <p:txBody>
          <a:bodyPr/>
          <a:lstStyle/>
          <a:p>
            <a:pPr>
              <a:spcBef>
                <a:spcPts val="0"/>
              </a:spcBef>
              <a:spcAft>
                <a:spcPts val="3000"/>
              </a:spcAft>
            </a:pPr>
            <a:r>
              <a:rPr lang="en-US" sz="2800" b="1" dirty="0" smtClean="0"/>
              <a:t>Hunger, poverty, and undernutrition </a:t>
            </a:r>
            <a:r>
              <a:rPr lang="en-US" sz="2800" dirty="0" smtClean="0"/>
              <a:t>are still prevalent and </a:t>
            </a:r>
            <a:r>
              <a:rPr lang="en-US" sz="2800" b="1" dirty="0"/>
              <a:t>f</a:t>
            </a:r>
            <a:r>
              <a:rPr lang="en-US" sz="2800" b="1" dirty="0" smtClean="0"/>
              <a:t>uture challenges </a:t>
            </a:r>
            <a:r>
              <a:rPr lang="en-US" sz="2800" dirty="0" smtClean="0"/>
              <a:t>are large and complex</a:t>
            </a:r>
          </a:p>
          <a:p>
            <a:pPr>
              <a:spcBef>
                <a:spcPts val="0"/>
              </a:spcBef>
              <a:spcAft>
                <a:spcPts val="3000"/>
              </a:spcAft>
            </a:pPr>
            <a:r>
              <a:rPr lang="en-US" sz="2800" b="1" dirty="0" smtClean="0"/>
              <a:t>Country-driven innovations </a:t>
            </a:r>
            <a:r>
              <a:rPr lang="en-US" sz="2800" dirty="0" smtClean="0"/>
              <a:t>must focus on smallholders </a:t>
            </a:r>
          </a:p>
          <a:p>
            <a:pPr>
              <a:spcBef>
                <a:spcPts val="0"/>
              </a:spcBef>
              <a:spcAft>
                <a:spcPts val="3000"/>
              </a:spcAft>
            </a:pPr>
            <a:r>
              <a:rPr lang="en-US" sz="2800" dirty="0" smtClean="0"/>
              <a:t>Smallholders must be linked to </a:t>
            </a:r>
            <a:r>
              <a:rPr lang="en-US" sz="2800" b="1" dirty="0" err="1" smtClean="0"/>
              <a:t>agri</a:t>
            </a:r>
            <a:r>
              <a:rPr lang="en-US" sz="2800" b="1" dirty="0" smtClean="0"/>
              <a:t>-food value chains</a:t>
            </a:r>
          </a:p>
          <a:p>
            <a:pPr>
              <a:spcBef>
                <a:spcPts val="0"/>
              </a:spcBef>
              <a:spcAft>
                <a:spcPts val="3000"/>
              </a:spcAft>
            </a:pPr>
            <a:r>
              <a:rPr lang="en-US" sz="2800" b="1" dirty="0" smtClean="0"/>
              <a:t>Country-level capacity </a:t>
            </a:r>
            <a:r>
              <a:rPr lang="en-US" sz="2800" dirty="0" smtClean="0"/>
              <a:t>must be strengthened </a:t>
            </a:r>
          </a:p>
          <a:p>
            <a:pPr>
              <a:spcBef>
                <a:spcPts val="0"/>
              </a:spcBef>
              <a:spcAft>
                <a:spcPts val="2400"/>
              </a:spcAft>
            </a:pPr>
            <a:endParaRPr lang="en-US" sz="2400" dirty="0" smtClean="0"/>
          </a:p>
          <a:p>
            <a:pPr>
              <a:spcBef>
                <a:spcPts val="0"/>
              </a:spcBef>
              <a:spcAft>
                <a:spcPts val="2400"/>
              </a:spcAft>
            </a:pPr>
            <a:endParaRPr lang="en-US" sz="2400" dirty="0" smtClean="0"/>
          </a:p>
          <a:p>
            <a:pPr>
              <a:spcBef>
                <a:spcPts val="0"/>
              </a:spcBef>
              <a:spcAft>
                <a:spcPts val="2400"/>
              </a:spcAft>
            </a:pPr>
            <a:endParaRPr lang="en-US" sz="2400" dirty="0" smtClean="0"/>
          </a:p>
          <a:p>
            <a:pPr>
              <a:spcBef>
                <a:spcPts val="0"/>
              </a:spcBef>
              <a:spcAft>
                <a:spcPts val="2400"/>
              </a:spcAft>
            </a:pPr>
            <a:endParaRPr lang="en-US" sz="2400" dirty="0" smtClean="0"/>
          </a:p>
        </p:txBody>
      </p:sp>
      <p:sp>
        <p:nvSpPr>
          <p:cNvPr id="15362" name="Title 1"/>
          <p:cNvSpPr>
            <a:spLocks noGrp="1"/>
          </p:cNvSpPr>
          <p:nvPr>
            <p:ph type="title"/>
          </p:nvPr>
        </p:nvSpPr>
        <p:spPr/>
        <p:txBody>
          <a:bodyPr/>
          <a:lstStyle/>
          <a:p>
            <a:pPr eaLnBrk="1" hangingPunct="1"/>
            <a:r>
              <a:rPr lang="en-US" sz="3200" dirty="0" smtClean="0"/>
              <a:t>Key messages</a:t>
            </a:r>
            <a:endParaRPr sz="3200" dirty="0"/>
          </a:p>
        </p:txBody>
      </p:sp>
    </p:spTree>
    <p:extLst>
      <p:ext uri="{BB962C8B-B14F-4D97-AF65-F5344CB8AC3E}">
        <p14:creationId xmlns:p14="http://schemas.microsoft.com/office/powerpoint/2010/main" val="592192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7227" y="1143000"/>
            <a:ext cx="8698173" cy="4648200"/>
          </a:xfrm>
        </p:spPr>
        <p:txBody>
          <a:bodyPr/>
          <a:lstStyle/>
          <a:p>
            <a:r>
              <a:rPr lang="en-US" sz="2400" dirty="0" smtClean="0"/>
              <a:t>The answer is:  </a:t>
            </a:r>
            <a:r>
              <a:rPr lang="en-US" sz="2400" b="1" dirty="0" smtClean="0"/>
              <a:t>It depends</a:t>
            </a:r>
          </a:p>
          <a:p>
            <a:pPr marL="0" indent="0">
              <a:buNone/>
            </a:pPr>
            <a:endParaRPr lang="en-US" sz="2400" b="1" dirty="0" smtClean="0"/>
          </a:p>
          <a:p>
            <a:r>
              <a:rPr lang="en-US" sz="2400" b="1" dirty="0"/>
              <a:t>M</a:t>
            </a:r>
            <a:r>
              <a:rPr lang="en-US" sz="2400" b="1" dirty="0" smtClean="0"/>
              <a:t>arginal </a:t>
            </a:r>
            <a:r>
              <a:rPr lang="en-US" sz="2400" b="1" dirty="0"/>
              <a:t>returns </a:t>
            </a:r>
            <a:r>
              <a:rPr lang="en-US" sz="2400" dirty="0"/>
              <a:t>to </a:t>
            </a:r>
            <a:r>
              <a:rPr lang="en-US" sz="2400" dirty="0" smtClean="0"/>
              <a:t>rural labor must = marginal returns to urban labor (adjusting </a:t>
            </a:r>
            <a:r>
              <a:rPr lang="en-US" sz="2400" dirty="0"/>
              <a:t>for labor </a:t>
            </a:r>
            <a:r>
              <a:rPr lang="en-US" sz="2400" dirty="0" smtClean="0"/>
              <a:t>quality)</a:t>
            </a:r>
          </a:p>
          <a:p>
            <a:endParaRPr lang="en-US" sz="2400" dirty="0" smtClean="0"/>
          </a:p>
          <a:p>
            <a:r>
              <a:rPr lang="en-US" sz="2400" b="1" dirty="0" smtClean="0"/>
              <a:t>Emerging countries</a:t>
            </a:r>
            <a:r>
              <a:rPr lang="en-US" sz="2400" dirty="0" smtClean="0"/>
              <a:t>: Rapid urbanization </a:t>
            </a:r>
            <a:r>
              <a:rPr lang="en-US" sz="2400" dirty="0"/>
              <a:t>and rural-urban </a:t>
            </a:r>
            <a:r>
              <a:rPr lang="en-US" sz="2400" dirty="0" smtClean="0"/>
              <a:t>migration may provide opportunity</a:t>
            </a:r>
            <a:r>
              <a:rPr lang="en-US" sz="2400" dirty="0"/>
              <a:t> </a:t>
            </a:r>
            <a:r>
              <a:rPr lang="en-US" sz="2400" dirty="0" smtClean="0"/>
              <a:t>to increase in farm size</a:t>
            </a:r>
          </a:p>
          <a:p>
            <a:pPr marL="0" indent="0">
              <a:buNone/>
            </a:pPr>
            <a:endParaRPr lang="en-US" sz="2400" dirty="0"/>
          </a:p>
          <a:p>
            <a:pPr>
              <a:spcBef>
                <a:spcPts val="0"/>
              </a:spcBef>
              <a:spcAft>
                <a:spcPts val="2200"/>
              </a:spcAft>
            </a:pPr>
            <a:r>
              <a:rPr lang="en-US" sz="2400" b="1" dirty="0" smtClean="0"/>
              <a:t>Africa and South Asia</a:t>
            </a:r>
            <a:r>
              <a:rPr lang="en-US" sz="2400" dirty="0" smtClean="0"/>
              <a:t>: </a:t>
            </a:r>
            <a:r>
              <a:rPr lang="en-US" sz="2400" dirty="0"/>
              <a:t>Continued rural population growth will lead to decline </a:t>
            </a:r>
            <a:r>
              <a:rPr lang="en-US" sz="2400" dirty="0" smtClean="0"/>
              <a:t>in </a:t>
            </a:r>
            <a:r>
              <a:rPr lang="en-US" sz="2400" dirty="0"/>
              <a:t>farm </a:t>
            </a:r>
            <a:r>
              <a:rPr lang="en-US" sz="2400" dirty="0" smtClean="0"/>
              <a:t>size</a:t>
            </a:r>
          </a:p>
          <a:p>
            <a:pPr marL="0" indent="0">
              <a:buNone/>
            </a:pPr>
            <a:endParaRPr lang="en-US" sz="2400" dirty="0" smtClean="0"/>
          </a:p>
          <a:p>
            <a:endParaRPr lang="en-US" sz="2400" dirty="0"/>
          </a:p>
        </p:txBody>
      </p:sp>
      <p:sp>
        <p:nvSpPr>
          <p:cNvPr id="3" name="Title 2"/>
          <p:cNvSpPr>
            <a:spLocks noGrp="1"/>
          </p:cNvSpPr>
          <p:nvPr>
            <p:ph type="title"/>
          </p:nvPr>
        </p:nvSpPr>
        <p:spPr>
          <a:xfrm>
            <a:off x="152400" y="304800"/>
            <a:ext cx="7620000" cy="609600"/>
          </a:xfrm>
        </p:spPr>
        <p:txBody>
          <a:bodyPr/>
          <a:lstStyle/>
          <a:p>
            <a:pPr>
              <a:lnSpc>
                <a:spcPct val="90000"/>
              </a:lnSpc>
            </a:pPr>
            <a:r>
              <a:rPr lang="en-US" dirty="0" smtClean="0"/>
              <a:t>Is small beautiful?</a:t>
            </a:r>
            <a:endParaRPr lang="en-US" dirty="0"/>
          </a:p>
        </p:txBody>
      </p:sp>
      <p:sp>
        <p:nvSpPr>
          <p:cNvPr id="7" name="TextBox 6"/>
          <p:cNvSpPr txBox="1"/>
          <p:nvPr/>
        </p:nvSpPr>
        <p:spPr>
          <a:xfrm>
            <a:off x="392373" y="5791200"/>
            <a:ext cx="8534400" cy="707886"/>
          </a:xfrm>
          <a:prstGeom prst="rect">
            <a:avLst/>
          </a:prstGeom>
          <a:noFill/>
        </p:spPr>
        <p:txBody>
          <a:bodyPr wrap="square" rtlCol="0">
            <a:spAutoFit/>
          </a:bodyPr>
          <a:lstStyle/>
          <a:p>
            <a:pPr algn="ctr"/>
            <a:r>
              <a:rPr lang="en-US" sz="2000" b="1" dirty="0" smtClean="0">
                <a:solidFill>
                  <a:schemeClr val="accent4">
                    <a:lumMod val="75000"/>
                  </a:schemeClr>
                </a:solidFill>
              </a:rPr>
              <a:t>Institutional </a:t>
            </a:r>
            <a:r>
              <a:rPr lang="en-US" sz="2000" b="1" dirty="0">
                <a:solidFill>
                  <a:schemeClr val="accent4">
                    <a:lumMod val="75000"/>
                  </a:schemeClr>
                </a:solidFill>
              </a:rPr>
              <a:t>barriers to </a:t>
            </a:r>
            <a:r>
              <a:rPr lang="en-US" sz="2000" b="1" dirty="0" smtClean="0">
                <a:solidFill>
                  <a:schemeClr val="accent4">
                    <a:lumMod val="75000"/>
                  </a:schemeClr>
                </a:solidFill>
              </a:rPr>
              <a:t>labor movement </a:t>
            </a:r>
            <a:r>
              <a:rPr lang="en-US" sz="2000" b="1" dirty="0">
                <a:solidFill>
                  <a:schemeClr val="accent4">
                    <a:lumMod val="75000"/>
                  </a:schemeClr>
                </a:solidFill>
              </a:rPr>
              <a:t>between sectors </a:t>
            </a:r>
            <a:r>
              <a:rPr lang="en-US" sz="2000" b="1" dirty="0" smtClean="0">
                <a:solidFill>
                  <a:schemeClr val="accent4">
                    <a:lumMod val="75000"/>
                  </a:schemeClr>
                </a:solidFill>
              </a:rPr>
              <a:t/>
            </a:r>
            <a:br>
              <a:rPr lang="en-US" sz="2000" b="1" dirty="0" smtClean="0">
                <a:solidFill>
                  <a:schemeClr val="accent4">
                    <a:lumMod val="75000"/>
                  </a:schemeClr>
                </a:solidFill>
              </a:rPr>
            </a:br>
            <a:r>
              <a:rPr lang="en-US" sz="2000" b="1" dirty="0" smtClean="0">
                <a:solidFill>
                  <a:schemeClr val="accent4">
                    <a:lumMod val="75000"/>
                  </a:schemeClr>
                </a:solidFill>
              </a:rPr>
              <a:t>must </a:t>
            </a:r>
            <a:r>
              <a:rPr lang="en-US" sz="2000" b="1" dirty="0">
                <a:solidFill>
                  <a:schemeClr val="accent4">
                    <a:lumMod val="75000"/>
                  </a:schemeClr>
                </a:solidFill>
              </a:rPr>
              <a:t>be </a:t>
            </a:r>
            <a:r>
              <a:rPr lang="en-US" sz="2000" b="1" dirty="0" smtClean="0">
                <a:solidFill>
                  <a:schemeClr val="accent4">
                    <a:lumMod val="75000"/>
                  </a:schemeClr>
                </a:solidFill>
              </a:rPr>
              <a:t>removed </a:t>
            </a:r>
            <a:endParaRPr lang="en-US" sz="2000" b="1" dirty="0">
              <a:solidFill>
                <a:schemeClr val="accent4">
                  <a:lumMod val="75000"/>
                </a:schemeClr>
              </a:solidFill>
            </a:endParaRPr>
          </a:p>
        </p:txBody>
      </p:sp>
      <p:cxnSp>
        <p:nvCxnSpPr>
          <p:cNvPr id="9" name="Straight Connector 8"/>
          <p:cNvCxnSpPr/>
          <p:nvPr/>
        </p:nvCxnSpPr>
        <p:spPr bwMode="auto">
          <a:xfrm>
            <a:off x="468573" y="5638800"/>
            <a:ext cx="82944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518881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81914" y="1219200"/>
            <a:ext cx="8466300" cy="2667000"/>
            <a:chOff x="381000" y="1277085"/>
            <a:chExt cx="8575436" cy="2796507"/>
          </a:xfrm>
        </p:grpSpPr>
        <p:pic>
          <p:nvPicPr>
            <p:cNvPr id="4" name="Picture 2" descr="http://www.farmingfirst.org/wordpress/wp-content/themes/farmingfirst2/greeneconomy/worldwide-agriculture-accounts.png"/>
            <p:cNvPicPr>
              <a:picLocks noChangeAspect="1" noChangeArrowheads="1"/>
            </p:cNvPicPr>
            <p:nvPr/>
          </p:nvPicPr>
          <p:blipFill rotWithShape="1">
            <a:blip r:embed="rId2">
              <a:extLst>
                <a:ext uri="{28A0092B-C50C-407E-A947-70E740481C1C}">
                  <a14:useLocalDpi xmlns:a14="http://schemas.microsoft.com/office/drawing/2010/main" val="0"/>
                </a:ext>
              </a:extLst>
            </a:blip>
            <a:srcRect l="2936" t="60997" r="46541" b="1374"/>
            <a:stretch/>
          </p:blipFill>
          <p:spPr bwMode="auto">
            <a:xfrm>
              <a:off x="4800600" y="1277085"/>
              <a:ext cx="4155836" cy="27965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farmingfirst.org/wordpress/wp-content/themes/farmingfirst2/greeneconomy/worldwide-agriculture-accounts.png"/>
            <p:cNvPicPr>
              <a:picLocks noChangeAspect="1" noChangeArrowheads="1"/>
            </p:cNvPicPr>
            <p:nvPr/>
          </p:nvPicPr>
          <p:blipFill rotWithShape="1">
            <a:blip r:embed="rId2">
              <a:extLst>
                <a:ext uri="{28A0092B-C50C-407E-A947-70E740481C1C}">
                  <a14:useLocalDpi xmlns:a14="http://schemas.microsoft.com/office/drawing/2010/main" val="0"/>
                </a:ext>
              </a:extLst>
            </a:blip>
            <a:srcRect l="56080" t="60997" r="33582" b="1695"/>
            <a:stretch/>
          </p:blipFill>
          <p:spPr bwMode="auto">
            <a:xfrm rot="10800000">
              <a:off x="3492411" y="1669498"/>
              <a:ext cx="616976" cy="20116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farmingfirst.org/wordpress/wp-content/themes/farmingfirst2/greeneconomy/worldwide-agriculture-accounts.png"/>
            <p:cNvPicPr>
              <a:picLocks noChangeAspect="1" noChangeArrowheads="1"/>
            </p:cNvPicPr>
            <p:nvPr/>
          </p:nvPicPr>
          <p:blipFill rotWithShape="1">
            <a:blip r:embed="rId2">
              <a:extLst>
                <a:ext uri="{28A0092B-C50C-407E-A947-70E740481C1C}">
                  <a14:useLocalDpi xmlns:a14="http://schemas.microsoft.com/office/drawing/2010/main" val="0"/>
                </a:ext>
              </a:extLst>
            </a:blip>
            <a:srcRect l="67267" t="62268" r="1985" b="3124"/>
            <a:stretch/>
          </p:blipFill>
          <p:spPr bwMode="auto">
            <a:xfrm>
              <a:off x="381000" y="1469581"/>
              <a:ext cx="2589776" cy="260401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p:cNvSpPr txBox="1"/>
          <p:nvPr/>
        </p:nvSpPr>
        <p:spPr>
          <a:xfrm>
            <a:off x="304800" y="4444186"/>
            <a:ext cx="8633486" cy="2339102"/>
          </a:xfrm>
          <a:prstGeom prst="rect">
            <a:avLst/>
          </a:prstGeom>
          <a:noFill/>
        </p:spPr>
        <p:txBody>
          <a:bodyPr wrap="square" rtlCol="0">
            <a:spAutoFit/>
          </a:bodyPr>
          <a:lstStyle/>
          <a:p>
            <a:pPr marL="457200" indent="-457200">
              <a:spcAft>
                <a:spcPts val="2400"/>
              </a:spcAft>
              <a:buFont typeface="Arial" pitchFamily="34" charset="0"/>
              <a:buChar char="•"/>
            </a:pPr>
            <a:r>
              <a:rPr lang="en-US" sz="2600" b="1" dirty="0" smtClean="0">
                <a:solidFill>
                  <a:schemeClr val="accent4">
                    <a:lumMod val="75000"/>
                  </a:schemeClr>
                </a:solidFill>
              </a:rPr>
              <a:t>Provide up to 80% of food supply in Asia and </a:t>
            </a:r>
            <a:br>
              <a:rPr lang="en-US" sz="2600" b="1" dirty="0" smtClean="0">
                <a:solidFill>
                  <a:schemeClr val="accent4">
                    <a:lumMod val="75000"/>
                  </a:schemeClr>
                </a:solidFill>
              </a:rPr>
            </a:br>
            <a:r>
              <a:rPr lang="en-US" sz="2600" b="1" dirty="0" smtClean="0">
                <a:solidFill>
                  <a:schemeClr val="accent4">
                    <a:lumMod val="75000"/>
                  </a:schemeClr>
                </a:solidFill>
              </a:rPr>
              <a:t>Sub-Saharan Africa </a:t>
            </a:r>
            <a:r>
              <a:rPr lang="en-US" sz="1600" dirty="0" smtClean="0">
                <a:solidFill>
                  <a:schemeClr val="accent4">
                    <a:lumMod val="75000"/>
                  </a:schemeClr>
                </a:solidFill>
              </a:rPr>
              <a:t>(FAO 2012)</a:t>
            </a:r>
            <a:endParaRPr lang="en-US" sz="1600" dirty="0">
              <a:solidFill>
                <a:schemeClr val="accent4">
                  <a:lumMod val="75000"/>
                </a:schemeClr>
              </a:solidFill>
            </a:endParaRPr>
          </a:p>
          <a:p>
            <a:pPr marL="457200" indent="-457200">
              <a:buFont typeface="Arial" pitchFamily="34" charset="0"/>
              <a:buChar char="•"/>
            </a:pPr>
            <a:r>
              <a:rPr lang="en-US" sz="2600" b="1" dirty="0" smtClean="0">
                <a:solidFill>
                  <a:schemeClr val="accent4">
                    <a:lumMod val="75000"/>
                  </a:schemeClr>
                </a:solidFill>
              </a:rPr>
              <a:t>BUT represent </a:t>
            </a:r>
            <a:r>
              <a:rPr lang="en-US" sz="2600" b="1" dirty="0">
                <a:solidFill>
                  <a:schemeClr val="accent4">
                    <a:lumMod val="75000"/>
                  </a:schemeClr>
                </a:solidFill>
              </a:rPr>
              <a:t>bulk of world’s poor and 50% of world’s hungry </a:t>
            </a:r>
            <a:r>
              <a:rPr lang="en-US" sz="1600" dirty="0">
                <a:solidFill>
                  <a:schemeClr val="accent4">
                    <a:lumMod val="75000"/>
                  </a:schemeClr>
                </a:solidFill>
              </a:rPr>
              <a:t>(Hazell et al. 2007)</a:t>
            </a:r>
          </a:p>
          <a:p>
            <a:endParaRPr lang="en-US" dirty="0">
              <a:solidFill>
                <a:schemeClr val="accent4">
                  <a:lumMod val="75000"/>
                </a:schemeClr>
              </a:solidFill>
            </a:endParaRPr>
          </a:p>
        </p:txBody>
      </p:sp>
      <p:cxnSp>
        <p:nvCxnSpPr>
          <p:cNvPr id="10" name="Straight Connector 9"/>
          <p:cNvCxnSpPr/>
          <p:nvPr/>
        </p:nvCxnSpPr>
        <p:spPr bwMode="auto">
          <a:xfrm>
            <a:off x="533400" y="4267200"/>
            <a:ext cx="811586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Text Box 4"/>
          <p:cNvSpPr txBox="1">
            <a:spLocks noChangeArrowheads="1"/>
          </p:cNvSpPr>
          <p:nvPr/>
        </p:nvSpPr>
        <p:spPr bwMode="auto">
          <a:xfrm>
            <a:off x="6400800" y="3962400"/>
            <a:ext cx="2286000" cy="276999"/>
          </a:xfrm>
          <a:prstGeom prst="rect">
            <a:avLst/>
          </a:prstGeom>
          <a:noFill/>
          <a:ln w="9525">
            <a:noFill/>
            <a:miter lim="800000"/>
            <a:headEnd/>
            <a:tailEnd/>
          </a:ln>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ct val="10000"/>
              </a:spcBef>
            </a:pPr>
            <a:r>
              <a:rPr lang="en-US" sz="1200" dirty="0" smtClean="0">
                <a:latin typeface="Arial" pitchFamily="34" charset="0"/>
                <a:cs typeface="Arial" pitchFamily="34" charset="0"/>
              </a:rPr>
              <a:t>Source: Farming First 2012</a:t>
            </a:r>
            <a:endParaRPr lang="en-US" sz="1200"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So small farmers matter</a:t>
            </a:r>
            <a:endParaRPr lang="en-US" dirty="0"/>
          </a:p>
        </p:txBody>
      </p:sp>
    </p:spTree>
    <p:extLst>
      <p:ext uri="{BB962C8B-B14F-4D97-AF65-F5344CB8AC3E}">
        <p14:creationId xmlns:p14="http://schemas.microsoft.com/office/powerpoint/2010/main" val="1616596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543800" cy="685800"/>
          </a:xfrm>
        </p:spPr>
        <p:txBody>
          <a:bodyPr/>
          <a:lstStyle/>
          <a:p>
            <a:r>
              <a:rPr lang="en-US" sz="3200" dirty="0" smtClean="0"/>
              <a:t>The share of small farms is large</a:t>
            </a:r>
            <a:endParaRPr lang="en-US" sz="3200" dirty="0"/>
          </a:p>
        </p:txBody>
      </p:sp>
      <p:sp>
        <p:nvSpPr>
          <p:cNvPr id="5" name="Text Box 4"/>
          <p:cNvSpPr txBox="1">
            <a:spLocks noChangeArrowheads="1"/>
          </p:cNvSpPr>
          <p:nvPr/>
        </p:nvSpPr>
        <p:spPr bwMode="auto">
          <a:xfrm>
            <a:off x="838200" y="4796135"/>
            <a:ext cx="7239000" cy="276999"/>
          </a:xfrm>
          <a:prstGeom prst="rect">
            <a:avLst/>
          </a:prstGeom>
          <a:noFill/>
          <a:ln w="9525">
            <a:noFill/>
            <a:miter lim="800000"/>
            <a:headEnd/>
            <a:tailEnd/>
          </a:ln>
        </p:spPr>
        <p:txBody>
          <a:bodyPr wrap="square">
            <a:spAutoFit/>
          </a:bodyPr>
          <a:lstStyle/>
          <a:p>
            <a:pPr algn="r">
              <a:spcBef>
                <a:spcPct val="10000"/>
              </a:spcBef>
            </a:pPr>
            <a:r>
              <a:rPr lang="en-US" sz="1200" dirty="0"/>
              <a:t>Source</a:t>
            </a:r>
            <a:r>
              <a:rPr lang="en-US" sz="1200" dirty="0">
                <a:solidFill>
                  <a:srgbClr val="006600"/>
                </a:solidFill>
              </a:rPr>
              <a:t>: </a:t>
            </a:r>
            <a:r>
              <a:rPr lang="en-US" sz="1200" dirty="0" smtClean="0"/>
              <a:t>Data from FAO Agricultural World Census from late 1980s-2000s</a:t>
            </a:r>
            <a:endParaRPr lang="en-US" sz="1200" dirty="0"/>
          </a:p>
        </p:txBody>
      </p:sp>
      <p:graphicFrame>
        <p:nvGraphicFramePr>
          <p:cNvPr id="10" name="Content Placeholder 3"/>
          <p:cNvGraphicFramePr>
            <a:graphicFrameLocks/>
          </p:cNvGraphicFramePr>
          <p:nvPr>
            <p:extLst>
              <p:ext uri="{D42A27DB-BD31-4B8C-83A1-F6EECF244321}">
                <p14:modId xmlns:p14="http://schemas.microsoft.com/office/powerpoint/2010/main" val="797351589"/>
              </p:ext>
            </p:extLst>
          </p:nvPr>
        </p:nvGraphicFramePr>
        <p:xfrm>
          <a:off x="685800" y="1524000"/>
          <a:ext cx="7239000" cy="3047998"/>
        </p:xfrm>
        <a:graphic>
          <a:graphicData uri="http://schemas.openxmlformats.org/drawingml/2006/table">
            <a:tbl>
              <a:tblPr firstRow="1" bandRow="1">
                <a:tableStyleId>{69012ECD-51FC-41F1-AA8D-1B2483CD663E}</a:tableStyleId>
              </a:tblPr>
              <a:tblGrid>
                <a:gridCol w="2759127"/>
                <a:gridCol w="2343775"/>
                <a:gridCol w="2136098"/>
              </a:tblGrid>
              <a:tr h="528734">
                <a:tc rowSpan="2">
                  <a:txBody>
                    <a:bodyPr/>
                    <a:lstStyle/>
                    <a:p>
                      <a:pPr marL="0" algn="ctr" defTabSz="914400" rtl="0" eaLnBrk="1" fontAlgn="b" latinLnBrk="0" hangingPunct="1"/>
                      <a:r>
                        <a:rPr lang="en-US" sz="2400" b="1" i="0" u="none" strike="noStrike" kern="1200" dirty="0" smtClean="0">
                          <a:solidFill>
                            <a:srgbClr val="FFFFFF"/>
                          </a:solidFill>
                          <a:latin typeface="Arial" pitchFamily="34" charset="0"/>
                          <a:ea typeface="+mn-ea"/>
                          <a:cs typeface="Arial" pitchFamily="34" charset="0"/>
                        </a:rPr>
                        <a:t>Farm size (ha)</a:t>
                      </a:r>
                      <a:endParaRPr lang="en-US" sz="2400" b="1" i="0" u="none" strike="noStrike" kern="1200" dirty="0">
                        <a:solidFill>
                          <a:srgbClr val="FFFFFF"/>
                        </a:solidFill>
                        <a:latin typeface="Arial" pitchFamily="34" charset="0"/>
                        <a:ea typeface="+mn-ea"/>
                        <a:cs typeface="Arial" pitchFamily="34" charset="0"/>
                      </a:endParaRPr>
                    </a:p>
                  </a:txBody>
                  <a:tcPr marL="9525" marR="9525" marT="9525" marB="0" anchor="b">
                    <a:lnB w="12700" cap="flat" cmpd="sng" algn="ctr">
                      <a:solidFill>
                        <a:srgbClr val="C00000"/>
                      </a:solidFill>
                      <a:prstDash val="solid"/>
                      <a:round/>
                      <a:headEnd type="none" w="med" len="med"/>
                      <a:tailEnd type="none" w="med" len="med"/>
                    </a:lnB>
                    <a:solidFill>
                      <a:schemeClr val="accent1">
                        <a:lumMod val="75000"/>
                      </a:schemeClr>
                    </a:solidFill>
                  </a:tcPr>
                </a:tc>
                <a:tc gridSpan="2">
                  <a:txBody>
                    <a:bodyPr/>
                    <a:lstStyle/>
                    <a:p>
                      <a:pPr algn="ctr" fontAlgn="b"/>
                      <a:r>
                        <a:rPr lang="en-US" sz="2400" b="1" i="0" u="none" strike="noStrike" kern="1200" dirty="0" smtClean="0">
                          <a:solidFill>
                            <a:srgbClr val="FFFFFF"/>
                          </a:solidFill>
                          <a:latin typeface="Arial" pitchFamily="34" charset="0"/>
                          <a:ea typeface="+mn-ea"/>
                          <a:cs typeface="Arial" pitchFamily="34" charset="0"/>
                        </a:rPr>
                        <a:t>% of all farms</a:t>
                      </a:r>
                      <a:endParaRPr lang="en-US" sz="2400" b="1" i="0" u="none" strike="noStrike" kern="1200" dirty="0">
                        <a:solidFill>
                          <a:srgbClr val="FFFFFF"/>
                        </a:solidFill>
                        <a:latin typeface="Arial" pitchFamily="34" charset="0"/>
                        <a:ea typeface="+mn-ea"/>
                        <a:cs typeface="Arial" pitchFamily="34" charset="0"/>
                      </a:endParaRPr>
                    </a:p>
                  </a:txBody>
                  <a:tcPr marL="9525" marR="9525" marT="9525" marB="0" anchor="b">
                    <a:lnB w="12700" cap="flat" cmpd="sng" algn="ctr">
                      <a:solidFill>
                        <a:srgbClr val="FFFFFF"/>
                      </a:solidFill>
                      <a:prstDash val="solid"/>
                      <a:round/>
                      <a:headEnd type="none" w="med" len="med"/>
                      <a:tailEnd type="none" w="med" len="med"/>
                    </a:lnB>
                    <a:solidFill>
                      <a:schemeClr val="accent1">
                        <a:lumMod val="75000"/>
                      </a:schemeClr>
                    </a:solidFill>
                  </a:tcPr>
                </a:tc>
                <a:tc hMerge="1">
                  <a:txBody>
                    <a:bodyPr/>
                    <a:lstStyle/>
                    <a:p>
                      <a:pPr algn="r" fontAlgn="b"/>
                      <a:endParaRPr lang="en-US" sz="1700" b="1" i="0" u="none" strike="noStrike" dirty="0">
                        <a:solidFill>
                          <a:srgbClr val="FFFFFF"/>
                        </a:solidFill>
                        <a:latin typeface="Arial" pitchFamily="34" charset="0"/>
                        <a:cs typeface="Arial" pitchFamily="34" charset="0"/>
                      </a:endParaRPr>
                    </a:p>
                  </a:txBody>
                  <a:tcPr marL="9525" marR="9525" marT="9525" marB="0" anchor="b">
                    <a:lnB w="12700" cap="flat" cmpd="sng" algn="ctr">
                      <a:solidFill>
                        <a:srgbClr val="FFFFFF"/>
                      </a:solidFill>
                      <a:prstDash val="solid"/>
                      <a:round/>
                      <a:headEnd type="none" w="med" len="med"/>
                      <a:tailEnd type="none" w="med" len="med"/>
                    </a:lnB>
                    <a:solidFill>
                      <a:srgbClr val="A50021"/>
                    </a:solidFill>
                  </a:tcPr>
                </a:tc>
              </a:tr>
              <a:tr h="404328">
                <a:tc vMerge="1">
                  <a:txBody>
                    <a:bodyPr/>
                    <a:lstStyle/>
                    <a:p>
                      <a:pPr marL="0" algn="r" defTabSz="914400" rtl="0" eaLnBrk="1" fontAlgn="b" latinLnBrk="0" hangingPunct="1"/>
                      <a:endParaRPr lang="en-US" sz="1700" b="1" i="0" u="none" strike="noStrike" kern="1200" dirty="0">
                        <a:solidFill>
                          <a:srgbClr val="FFFFFF"/>
                        </a:solidFill>
                        <a:latin typeface="Arial" pitchFamily="34" charset="0"/>
                        <a:ea typeface="+mn-ea"/>
                        <a:cs typeface="Arial" pitchFamily="34" charset="0"/>
                      </a:endParaRPr>
                    </a:p>
                  </a:txBody>
                  <a:tcPr marL="9525" marR="9525" marT="9525" marB="0" anchor="b">
                    <a:solidFill>
                      <a:srgbClr val="008000"/>
                    </a:solidFill>
                  </a:tcPr>
                </a:tc>
                <a:tc>
                  <a:txBody>
                    <a:bodyPr/>
                    <a:lstStyle/>
                    <a:p>
                      <a:pPr marL="0" algn="ctr" defTabSz="914400" rtl="0" eaLnBrk="1" fontAlgn="b" latinLnBrk="0" hangingPunct="1"/>
                      <a:r>
                        <a:rPr lang="en-US" sz="2400" b="1" i="0" u="none" strike="noStrike" kern="1200" dirty="0" smtClean="0">
                          <a:solidFill>
                            <a:srgbClr val="FFFFFF"/>
                          </a:solidFill>
                          <a:latin typeface="Arial" pitchFamily="34" charset="0"/>
                          <a:ea typeface="+mn-ea"/>
                          <a:cs typeface="Arial" pitchFamily="34" charset="0"/>
                        </a:rPr>
                        <a:t>Africa</a:t>
                      </a:r>
                      <a:endParaRPr lang="en-US" sz="2400" b="1" i="0" u="none" strike="noStrike" kern="1200" dirty="0">
                        <a:solidFill>
                          <a:srgbClr val="FFFFFF"/>
                        </a:solidFill>
                        <a:latin typeface="Arial" pitchFamily="34" charset="0"/>
                        <a:ea typeface="+mn-ea"/>
                        <a:cs typeface="Arial" pitchFamily="34" charset="0"/>
                      </a:endParaRPr>
                    </a:p>
                  </a:txBody>
                  <a:tcPr marL="9525" marR="9525" marT="9525" marB="0" anchor="b">
                    <a:lnT w="12700" cap="flat" cmpd="sng" algn="ctr">
                      <a:solidFill>
                        <a:srgbClr val="FFFFFF"/>
                      </a:solidFill>
                      <a:prstDash val="solid"/>
                      <a:round/>
                      <a:headEnd type="none" w="med" len="med"/>
                      <a:tailEnd type="none" w="med" len="med"/>
                    </a:lnT>
                    <a:solidFill>
                      <a:schemeClr val="accent1">
                        <a:lumMod val="75000"/>
                      </a:schemeClr>
                    </a:solidFill>
                  </a:tcPr>
                </a:tc>
                <a:tc>
                  <a:txBody>
                    <a:bodyPr/>
                    <a:lstStyle/>
                    <a:p>
                      <a:pPr marL="0" algn="ctr" defTabSz="914400" rtl="0" eaLnBrk="1" fontAlgn="b" latinLnBrk="0" hangingPunct="1"/>
                      <a:r>
                        <a:rPr lang="en-US" sz="2400" b="1" i="0" u="none" strike="noStrike" kern="1200" dirty="0" smtClean="0">
                          <a:solidFill>
                            <a:srgbClr val="FFFFFF"/>
                          </a:solidFill>
                          <a:latin typeface="Arial" pitchFamily="34" charset="0"/>
                          <a:ea typeface="+mn-ea"/>
                          <a:cs typeface="Arial" pitchFamily="34" charset="0"/>
                        </a:rPr>
                        <a:t>Asia</a:t>
                      </a:r>
                      <a:endParaRPr lang="en-US" sz="2400" b="1" i="0" u="none" strike="noStrike" kern="1200" dirty="0">
                        <a:solidFill>
                          <a:srgbClr val="FFFFFF"/>
                        </a:solidFill>
                        <a:latin typeface="Arial" pitchFamily="34" charset="0"/>
                        <a:ea typeface="+mn-ea"/>
                        <a:cs typeface="Arial" pitchFamily="34" charset="0"/>
                      </a:endParaRPr>
                    </a:p>
                  </a:txBody>
                  <a:tcPr marL="9525" marR="9525" marT="9525" marB="0" anchor="b">
                    <a:lnT w="12700" cap="flat" cmpd="sng" algn="ctr">
                      <a:solidFill>
                        <a:srgbClr val="FFFFFF"/>
                      </a:solidFill>
                      <a:prstDash val="solid"/>
                      <a:round/>
                      <a:headEnd type="none" w="med" len="med"/>
                      <a:tailEnd type="none" w="med" len="med"/>
                    </a:lnT>
                    <a:solidFill>
                      <a:schemeClr val="accent1">
                        <a:lumMod val="75000"/>
                      </a:schemeClr>
                    </a:solidFill>
                  </a:tcPr>
                </a:tc>
              </a:tr>
              <a:tr h="528734">
                <a:tc>
                  <a:txBody>
                    <a:bodyPr/>
                    <a:lstStyle/>
                    <a:p>
                      <a:pPr algn="ctr" fontAlgn="b"/>
                      <a:r>
                        <a:rPr lang="en-US" sz="2600" b="1" kern="1200" baseline="0" dirty="0" smtClean="0">
                          <a:latin typeface="Arial" pitchFamily="34" charset="0"/>
                          <a:cs typeface="Arial" pitchFamily="34" charset="0"/>
                        </a:rPr>
                        <a:t>&lt;2</a:t>
                      </a:r>
                      <a:endParaRPr lang="en-US" sz="2600" b="1" kern="1200" baseline="0" dirty="0" smtClean="0">
                        <a:solidFill>
                          <a:schemeClr val="dk1"/>
                        </a:solidFill>
                        <a:latin typeface="Arial" pitchFamily="34" charset="0"/>
                        <a:ea typeface="+mn-ea"/>
                        <a:cs typeface="Arial" pitchFamily="34" charset="0"/>
                      </a:endParaRPr>
                    </a:p>
                  </a:txBody>
                  <a:tcPr marL="9525" marR="9525" marT="9525" marB="0" anchor="b">
                    <a:lnT w="12700" cap="flat" cmpd="sng" algn="ctr">
                      <a:solidFill>
                        <a:srgbClr val="C00000"/>
                      </a:solidFill>
                      <a:prstDash val="solid"/>
                      <a:round/>
                      <a:headEnd type="none" w="med" len="med"/>
                      <a:tailEnd type="none" w="med" len="med"/>
                    </a:lnT>
                  </a:tcPr>
                </a:tc>
                <a:tc>
                  <a:txBody>
                    <a:bodyPr/>
                    <a:lstStyle/>
                    <a:p>
                      <a:pPr algn="ctr" fontAlgn="b"/>
                      <a:r>
                        <a:rPr lang="en-US" sz="2600" b="1" kern="1200" baseline="0" dirty="0" smtClean="0">
                          <a:solidFill>
                            <a:schemeClr val="tx1"/>
                          </a:solidFill>
                          <a:latin typeface="Arial" pitchFamily="34" charset="0"/>
                          <a:ea typeface="+mn-ea"/>
                          <a:cs typeface="Arial" pitchFamily="34" charset="0"/>
                        </a:rPr>
                        <a:t>80</a:t>
                      </a:r>
                    </a:p>
                  </a:txBody>
                  <a:tcPr marL="9525" marR="9525" marT="9525" marB="0" anchor="b"/>
                </a:tc>
                <a:tc>
                  <a:txBody>
                    <a:bodyPr/>
                    <a:lstStyle/>
                    <a:p>
                      <a:pPr algn="ctr" fontAlgn="b"/>
                      <a:r>
                        <a:rPr lang="en-US" sz="2600" b="1" kern="1200" baseline="0" dirty="0" smtClean="0">
                          <a:solidFill>
                            <a:schemeClr val="tx1"/>
                          </a:solidFill>
                          <a:latin typeface="Arial" pitchFamily="34" charset="0"/>
                          <a:ea typeface="+mn-ea"/>
                          <a:cs typeface="Arial" pitchFamily="34" charset="0"/>
                        </a:rPr>
                        <a:t>89</a:t>
                      </a:r>
                    </a:p>
                  </a:txBody>
                  <a:tcPr marL="9525" marR="9525" marT="9525" marB="0" anchor="b"/>
                </a:tc>
              </a:tr>
              <a:tr h="528734">
                <a:tc>
                  <a:txBody>
                    <a:bodyPr/>
                    <a:lstStyle/>
                    <a:p>
                      <a:pPr algn="ctr" fontAlgn="b"/>
                      <a:r>
                        <a:rPr lang="en-US" sz="2600" b="1" kern="1200" baseline="0" dirty="0" smtClean="0">
                          <a:latin typeface="Arial" pitchFamily="34" charset="0"/>
                          <a:cs typeface="Arial" pitchFamily="34" charset="0"/>
                        </a:rPr>
                        <a:t>2-10</a:t>
                      </a:r>
                      <a:endParaRPr lang="en-US" sz="2600" b="1" kern="1200" baseline="0" dirty="0" smtClean="0">
                        <a:solidFill>
                          <a:schemeClr val="dk1"/>
                        </a:solidFill>
                        <a:latin typeface="Arial" pitchFamily="34" charset="0"/>
                        <a:ea typeface="+mn-ea"/>
                        <a:cs typeface="Arial" pitchFamily="34" charset="0"/>
                      </a:endParaRPr>
                    </a:p>
                  </a:txBody>
                  <a:tcPr marL="9525" marR="9525" marT="9525" marB="0" anchor="b"/>
                </a:tc>
                <a:tc>
                  <a:txBody>
                    <a:bodyPr/>
                    <a:lstStyle/>
                    <a:p>
                      <a:pPr algn="ctr" fontAlgn="b"/>
                      <a:r>
                        <a:rPr lang="en-US" sz="2600" b="1" kern="1200" baseline="0" dirty="0" smtClean="0">
                          <a:solidFill>
                            <a:schemeClr val="tx1"/>
                          </a:solidFill>
                          <a:latin typeface="Arial" pitchFamily="34" charset="0"/>
                          <a:ea typeface="+mn-ea"/>
                          <a:cs typeface="Arial" pitchFamily="34" charset="0"/>
                        </a:rPr>
                        <a:t>15</a:t>
                      </a:r>
                    </a:p>
                  </a:txBody>
                  <a:tcPr marL="9525" marR="9525" marT="9525" marB="0" anchor="b"/>
                </a:tc>
                <a:tc>
                  <a:txBody>
                    <a:bodyPr/>
                    <a:lstStyle/>
                    <a:p>
                      <a:pPr algn="ctr" fontAlgn="b"/>
                      <a:r>
                        <a:rPr lang="en-US" sz="2600" b="1" kern="1200" baseline="0" dirty="0" smtClean="0">
                          <a:solidFill>
                            <a:schemeClr val="tx1"/>
                          </a:solidFill>
                          <a:latin typeface="Arial" pitchFamily="34" charset="0"/>
                          <a:ea typeface="+mn-ea"/>
                          <a:cs typeface="Arial" pitchFamily="34" charset="0"/>
                        </a:rPr>
                        <a:t>10</a:t>
                      </a:r>
                    </a:p>
                  </a:txBody>
                  <a:tcPr marL="9525" marR="9525" marT="9525" marB="0" anchor="b"/>
                </a:tc>
              </a:tr>
              <a:tr h="528734">
                <a:tc>
                  <a:txBody>
                    <a:bodyPr/>
                    <a:lstStyle/>
                    <a:p>
                      <a:pPr algn="ctr" fontAlgn="b"/>
                      <a:r>
                        <a:rPr lang="en-US" sz="2600" b="1" kern="1200" baseline="0" dirty="0" smtClean="0">
                          <a:latin typeface="Arial" pitchFamily="34" charset="0"/>
                          <a:cs typeface="Arial" pitchFamily="34" charset="0"/>
                        </a:rPr>
                        <a:t>10-100</a:t>
                      </a:r>
                      <a:endParaRPr lang="en-US" sz="2600" b="1" kern="1200" baseline="0" dirty="0" smtClean="0">
                        <a:solidFill>
                          <a:schemeClr val="dk1"/>
                        </a:solidFill>
                        <a:latin typeface="Arial" pitchFamily="34" charset="0"/>
                        <a:ea typeface="+mn-ea"/>
                        <a:cs typeface="Arial" pitchFamily="34" charset="0"/>
                      </a:endParaRPr>
                    </a:p>
                  </a:txBody>
                  <a:tcPr marL="9525" marR="9525" marT="9525" marB="0" anchor="b"/>
                </a:tc>
                <a:tc>
                  <a:txBody>
                    <a:bodyPr/>
                    <a:lstStyle/>
                    <a:p>
                      <a:pPr algn="ctr" fontAlgn="b"/>
                      <a:r>
                        <a:rPr lang="en-US" sz="2600" b="1" kern="1200" baseline="0" dirty="0" smtClean="0">
                          <a:solidFill>
                            <a:schemeClr val="tx1"/>
                          </a:solidFill>
                          <a:latin typeface="Arial" pitchFamily="34" charset="0"/>
                          <a:ea typeface="+mn-ea"/>
                          <a:cs typeface="Arial" pitchFamily="34" charset="0"/>
                        </a:rPr>
                        <a:t>3</a:t>
                      </a:r>
                    </a:p>
                  </a:txBody>
                  <a:tcPr marL="9525" marR="9525" marT="9525" marB="0" anchor="b"/>
                </a:tc>
                <a:tc>
                  <a:txBody>
                    <a:bodyPr/>
                    <a:lstStyle/>
                    <a:p>
                      <a:pPr algn="ctr" fontAlgn="b"/>
                      <a:r>
                        <a:rPr lang="en-US" sz="2600" b="1" kern="1200" baseline="0" dirty="0" smtClean="0">
                          <a:solidFill>
                            <a:schemeClr val="tx1"/>
                          </a:solidFill>
                          <a:latin typeface="Arial" pitchFamily="34" charset="0"/>
                          <a:ea typeface="+mn-ea"/>
                          <a:cs typeface="Arial" pitchFamily="34" charset="0"/>
                        </a:rPr>
                        <a:t>1</a:t>
                      </a:r>
                    </a:p>
                  </a:txBody>
                  <a:tcPr marL="9525" marR="9525" marT="9525" marB="0" anchor="b"/>
                </a:tc>
              </a:tr>
              <a:tr h="528734">
                <a:tc>
                  <a:txBody>
                    <a:bodyPr/>
                    <a:lstStyle/>
                    <a:p>
                      <a:pPr algn="ctr" fontAlgn="b"/>
                      <a:r>
                        <a:rPr lang="en-US" sz="2600" b="1" kern="1200" baseline="0" dirty="0" smtClean="0">
                          <a:latin typeface="Arial" pitchFamily="34" charset="0"/>
                          <a:cs typeface="Arial" pitchFamily="34" charset="0"/>
                        </a:rPr>
                        <a:t>&gt;100</a:t>
                      </a:r>
                      <a:endParaRPr lang="en-US" sz="2600" b="1" kern="1200" baseline="0" dirty="0" smtClean="0">
                        <a:solidFill>
                          <a:schemeClr val="dk1"/>
                        </a:solidFill>
                        <a:latin typeface="Arial" pitchFamily="34" charset="0"/>
                        <a:ea typeface="+mn-ea"/>
                        <a:cs typeface="Arial" pitchFamily="34" charset="0"/>
                      </a:endParaRPr>
                    </a:p>
                  </a:txBody>
                  <a:tcPr marL="9525" marR="9525" marT="9525" marB="0" anchor="b"/>
                </a:tc>
                <a:tc>
                  <a:txBody>
                    <a:bodyPr/>
                    <a:lstStyle/>
                    <a:p>
                      <a:pPr algn="ctr" fontAlgn="b"/>
                      <a:r>
                        <a:rPr lang="en-US" sz="2600" b="1" kern="1200" baseline="0" dirty="0" smtClean="0">
                          <a:solidFill>
                            <a:schemeClr val="tx1"/>
                          </a:solidFill>
                          <a:latin typeface="Arial" pitchFamily="34" charset="0"/>
                          <a:ea typeface="+mn-ea"/>
                          <a:cs typeface="Arial" pitchFamily="34" charset="0"/>
                        </a:rPr>
                        <a:t>0</a:t>
                      </a:r>
                    </a:p>
                  </a:txBody>
                  <a:tcPr marL="9525" marR="9525" marT="9525" marB="0" anchor="b"/>
                </a:tc>
                <a:tc>
                  <a:txBody>
                    <a:bodyPr/>
                    <a:lstStyle/>
                    <a:p>
                      <a:pPr algn="ctr" fontAlgn="b"/>
                      <a:r>
                        <a:rPr lang="en-US" sz="2600" b="1" kern="1200" baseline="0" dirty="0" smtClean="0">
                          <a:solidFill>
                            <a:schemeClr val="tx1"/>
                          </a:solidFill>
                          <a:latin typeface="Arial" pitchFamily="34" charset="0"/>
                          <a:ea typeface="+mn-ea"/>
                          <a:cs typeface="Arial" pitchFamily="34" charset="0"/>
                        </a:rPr>
                        <a:t>0</a:t>
                      </a:r>
                    </a:p>
                  </a:txBody>
                  <a:tcPr marL="9525" marR="9525" marT="9525" marB="0" anchor="b"/>
                </a:tc>
              </a:tr>
            </a:tbl>
          </a:graphicData>
        </a:graphic>
      </p:graphicFrame>
      <p:sp>
        <p:nvSpPr>
          <p:cNvPr id="6" name="TextBox 5"/>
          <p:cNvSpPr txBox="1"/>
          <p:nvPr/>
        </p:nvSpPr>
        <p:spPr>
          <a:xfrm>
            <a:off x="381000" y="5410200"/>
            <a:ext cx="8305800" cy="769441"/>
          </a:xfrm>
          <a:prstGeom prst="rect">
            <a:avLst/>
          </a:prstGeom>
          <a:noFill/>
        </p:spPr>
        <p:txBody>
          <a:bodyPr wrap="square" rtlCol="0">
            <a:spAutoFit/>
          </a:bodyPr>
          <a:lstStyle/>
          <a:p>
            <a:pPr algn="ctr"/>
            <a:r>
              <a:rPr lang="en-US" sz="2200" b="1" dirty="0" smtClean="0">
                <a:solidFill>
                  <a:schemeClr val="accent4">
                    <a:lumMod val="75000"/>
                  </a:schemeClr>
                </a:solidFill>
              </a:rPr>
              <a:t>Higher productivity of small farms = </a:t>
            </a:r>
            <a:br>
              <a:rPr lang="en-US" sz="2200" b="1" dirty="0" smtClean="0">
                <a:solidFill>
                  <a:schemeClr val="accent4">
                    <a:lumMod val="75000"/>
                  </a:schemeClr>
                </a:solidFill>
              </a:rPr>
            </a:br>
            <a:r>
              <a:rPr lang="en-US" sz="2200" b="1" dirty="0" smtClean="0">
                <a:solidFill>
                  <a:schemeClr val="accent4">
                    <a:lumMod val="75000"/>
                  </a:schemeClr>
                </a:solidFill>
              </a:rPr>
              <a:t>agricultural and overall economic growth </a:t>
            </a:r>
          </a:p>
        </p:txBody>
      </p:sp>
    </p:spTree>
    <p:extLst>
      <p:ext uri="{BB962C8B-B14F-4D97-AF65-F5344CB8AC3E}">
        <p14:creationId xmlns:p14="http://schemas.microsoft.com/office/powerpoint/2010/main" val="2008498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775"/>
            <a:ext cx="8534400" cy="758825"/>
          </a:xfrm>
        </p:spPr>
        <p:txBody>
          <a:bodyPr/>
          <a:lstStyle/>
          <a:p>
            <a:r>
              <a:rPr lang="en-US" sz="3200" dirty="0" smtClean="0"/>
              <a:t>Small farms </a:t>
            </a:r>
            <a:r>
              <a:rPr lang="en-US" dirty="0" smtClean="0"/>
              <a:t>offer opportunities…</a:t>
            </a:r>
            <a:endParaRPr lang="en-US" sz="3200" dirty="0"/>
          </a:p>
        </p:txBody>
      </p:sp>
      <p:sp>
        <p:nvSpPr>
          <p:cNvPr id="3" name="Content Placeholder 2"/>
          <p:cNvSpPr>
            <a:spLocks noGrp="1"/>
          </p:cNvSpPr>
          <p:nvPr>
            <p:ph idx="1"/>
          </p:nvPr>
        </p:nvSpPr>
        <p:spPr>
          <a:xfrm>
            <a:off x="381000" y="1143000"/>
            <a:ext cx="8458200" cy="5105400"/>
          </a:xfrm>
        </p:spPr>
        <p:txBody>
          <a:bodyPr/>
          <a:lstStyle/>
          <a:p>
            <a:pPr>
              <a:spcAft>
                <a:spcPts val="600"/>
              </a:spcAft>
            </a:pPr>
            <a:r>
              <a:rPr lang="en-US" sz="2600" dirty="0" smtClean="0"/>
              <a:t>Use </a:t>
            </a:r>
            <a:r>
              <a:rPr lang="en-US" sz="2600" dirty="0"/>
              <a:t>land more efficiently</a:t>
            </a:r>
          </a:p>
          <a:p>
            <a:pPr lvl="1">
              <a:spcBef>
                <a:spcPts val="0"/>
              </a:spcBef>
              <a:spcAft>
                <a:spcPts val="2400"/>
              </a:spcAft>
            </a:pPr>
            <a:r>
              <a:rPr lang="en-US" sz="2200" dirty="0" smtClean="0">
                <a:solidFill>
                  <a:schemeClr val="accent4">
                    <a:lumMod val="75000"/>
                  </a:schemeClr>
                </a:solidFill>
              </a:rPr>
              <a:t>Absence of economies of scale in most types of farming, e.g. due to cost of labor supervision</a:t>
            </a:r>
          </a:p>
          <a:p>
            <a:pPr>
              <a:spcAft>
                <a:spcPts val="2400"/>
              </a:spcAft>
            </a:pPr>
            <a:r>
              <a:rPr lang="en-US" sz="2600" dirty="0" smtClean="0"/>
              <a:t>Improve food security by providing cheap, locally-produced food in areas with high transport costs</a:t>
            </a:r>
          </a:p>
          <a:p>
            <a:pPr>
              <a:spcAft>
                <a:spcPts val="2400"/>
              </a:spcAft>
            </a:pPr>
            <a:r>
              <a:rPr lang="en-US" sz="2600" dirty="0" smtClean="0"/>
              <a:t>Generate demand for goods and services, thereby stimulating rural non-farm economy</a:t>
            </a:r>
          </a:p>
          <a:p>
            <a:pPr>
              <a:spcAft>
                <a:spcPts val="2400"/>
              </a:spcAft>
            </a:pPr>
            <a:r>
              <a:rPr lang="en-US" sz="2600" dirty="0" smtClean="0"/>
              <a:t>Create additional jobs</a:t>
            </a:r>
          </a:p>
          <a:p>
            <a:pPr>
              <a:spcAft>
                <a:spcPts val="2000"/>
              </a:spcAft>
            </a:pPr>
            <a:r>
              <a:rPr lang="en-US" sz="2600" dirty="0" smtClean="0"/>
              <a:t>Promote hunger and poverty </a:t>
            </a:r>
            <a:r>
              <a:rPr lang="en-US" sz="2600" dirty="0"/>
              <a:t>reduction and equity </a:t>
            </a:r>
            <a:endParaRPr lang="en-US" sz="2600" dirty="0" smtClean="0"/>
          </a:p>
          <a:p>
            <a:endParaRPr lang="en-US" sz="2800" dirty="0" smtClean="0"/>
          </a:p>
          <a:p>
            <a:endParaRPr lang="en-US" sz="2800" dirty="0"/>
          </a:p>
        </p:txBody>
      </p:sp>
      <p:sp>
        <p:nvSpPr>
          <p:cNvPr id="4" name="Text Box 4"/>
          <p:cNvSpPr txBox="1">
            <a:spLocks noChangeArrowheads="1"/>
          </p:cNvSpPr>
          <p:nvPr/>
        </p:nvSpPr>
        <p:spPr bwMode="auto">
          <a:xfrm>
            <a:off x="4572000" y="6504801"/>
            <a:ext cx="4572000" cy="276999"/>
          </a:xfrm>
          <a:prstGeom prst="rect">
            <a:avLst/>
          </a:prstGeom>
          <a:noFill/>
          <a:ln w="9525">
            <a:noFill/>
            <a:miter lim="800000"/>
            <a:headEnd/>
            <a:tailEnd/>
          </a:ln>
        </p:spPr>
        <p:txBody>
          <a:bodyPr>
            <a:spAutoFit/>
          </a:bodyPr>
          <a:lstStyle/>
          <a:p>
            <a:pPr algn="r">
              <a:spcBef>
                <a:spcPct val="10000"/>
              </a:spcBef>
            </a:pPr>
            <a:r>
              <a:rPr lang="en-US" sz="1200" dirty="0"/>
              <a:t>Source</a:t>
            </a:r>
            <a:r>
              <a:rPr lang="en-US" sz="1200" dirty="0">
                <a:solidFill>
                  <a:srgbClr val="006600"/>
                </a:solidFill>
              </a:rPr>
              <a:t>: </a:t>
            </a:r>
            <a:r>
              <a:rPr lang="en-US" sz="1200" dirty="0" smtClean="0"/>
              <a:t>Hazell et al. 2007</a:t>
            </a:r>
            <a:endParaRPr lang="en-US" sz="1200" dirty="0"/>
          </a:p>
        </p:txBody>
      </p:sp>
    </p:spTree>
    <p:extLst>
      <p:ext uri="{BB962C8B-B14F-4D97-AF65-F5344CB8AC3E}">
        <p14:creationId xmlns:p14="http://schemas.microsoft.com/office/powerpoint/2010/main" val="96808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758825"/>
          </a:xfrm>
        </p:spPr>
        <p:txBody>
          <a:bodyPr/>
          <a:lstStyle/>
          <a:p>
            <a:r>
              <a:rPr lang="en-US" sz="3200" dirty="0" smtClean="0"/>
              <a:t>…but they also face many challenges</a:t>
            </a:r>
            <a:endParaRPr lang="en-US" sz="3200" dirty="0"/>
          </a:p>
        </p:txBody>
      </p:sp>
      <p:sp>
        <p:nvSpPr>
          <p:cNvPr id="3" name="Content Placeholder 2"/>
          <p:cNvSpPr>
            <a:spLocks noGrp="1"/>
          </p:cNvSpPr>
          <p:nvPr>
            <p:ph idx="1"/>
          </p:nvPr>
        </p:nvSpPr>
        <p:spPr>
          <a:xfrm>
            <a:off x="457200" y="1143000"/>
            <a:ext cx="8305800" cy="5410200"/>
          </a:xfrm>
        </p:spPr>
        <p:txBody>
          <a:bodyPr/>
          <a:lstStyle/>
          <a:p>
            <a:pPr>
              <a:spcBef>
                <a:spcPts val="0"/>
              </a:spcBef>
              <a:spcAft>
                <a:spcPts val="2000"/>
              </a:spcAft>
            </a:pPr>
            <a:r>
              <a:rPr lang="en-US" sz="2200" dirty="0" smtClean="0"/>
              <a:t>Limited resources (e.g. land, financial and human capital)</a:t>
            </a:r>
          </a:p>
          <a:p>
            <a:pPr>
              <a:spcBef>
                <a:spcPts val="0"/>
              </a:spcBef>
              <a:spcAft>
                <a:spcPts val="2000"/>
              </a:spcAft>
            </a:pPr>
            <a:r>
              <a:rPr lang="en-US" sz="2200" dirty="0" smtClean="0"/>
              <a:t>Insufficient access to technology, markets, credit, and infrastructure</a:t>
            </a:r>
          </a:p>
          <a:p>
            <a:pPr>
              <a:spcBef>
                <a:spcPts val="0"/>
              </a:spcBef>
              <a:spcAft>
                <a:spcPts val="2000"/>
              </a:spcAft>
            </a:pPr>
            <a:r>
              <a:rPr lang="en-US" sz="2200" dirty="0" smtClean="0"/>
              <a:t>High marketing and transport costs</a:t>
            </a:r>
          </a:p>
          <a:p>
            <a:pPr>
              <a:spcBef>
                <a:spcPts val="0"/>
              </a:spcBef>
              <a:spcAft>
                <a:spcPts val="2000"/>
              </a:spcAft>
            </a:pPr>
            <a:r>
              <a:rPr lang="en-US" sz="2200" dirty="0" smtClean="0"/>
              <a:t>Vulnerable to shocks</a:t>
            </a:r>
          </a:p>
          <a:p>
            <a:pPr>
              <a:spcBef>
                <a:spcPts val="0"/>
              </a:spcBef>
              <a:spcAft>
                <a:spcPts val="2000"/>
              </a:spcAft>
            </a:pPr>
            <a:r>
              <a:rPr lang="en-US" sz="2200" dirty="0" smtClean="0"/>
              <a:t>Supply chains with higher requirements for quality, safety, and traceability (e.g. supermarkets)</a:t>
            </a:r>
          </a:p>
          <a:p>
            <a:pPr>
              <a:spcBef>
                <a:spcPts val="0"/>
              </a:spcBef>
              <a:spcAft>
                <a:spcPts val="2000"/>
              </a:spcAft>
            </a:pPr>
            <a:r>
              <a:rPr lang="en-US" sz="2200" dirty="0" smtClean="0"/>
              <a:t>International competition as a result of more open markets</a:t>
            </a:r>
          </a:p>
          <a:p>
            <a:pPr>
              <a:spcBef>
                <a:spcPts val="0"/>
              </a:spcBef>
              <a:spcAft>
                <a:spcPts val="2000"/>
              </a:spcAft>
            </a:pPr>
            <a:r>
              <a:rPr lang="en-US" sz="2200" dirty="0" smtClean="0"/>
              <a:t>Policy </a:t>
            </a:r>
            <a:r>
              <a:rPr lang="en-US" sz="2200" dirty="0"/>
              <a:t>bias towards larger </a:t>
            </a:r>
            <a:r>
              <a:rPr lang="en-US" sz="2200" dirty="0" smtClean="0"/>
              <a:t>farms</a:t>
            </a:r>
          </a:p>
          <a:p>
            <a:pPr marL="342900" lvl="1" indent="-342900">
              <a:spcBef>
                <a:spcPts val="0"/>
              </a:spcBef>
              <a:spcAft>
                <a:spcPts val="2000"/>
              </a:spcAft>
              <a:buFont typeface="Wingdings" pitchFamily="2" charset="2"/>
              <a:buChar char="§"/>
            </a:pPr>
            <a:r>
              <a:rPr lang="en-US" sz="2200" dirty="0">
                <a:solidFill>
                  <a:schemeClr val="accent2"/>
                </a:solidFill>
                <a:ea typeface="+mn-ea"/>
              </a:rPr>
              <a:t>Climate change and environmental degradation</a:t>
            </a:r>
          </a:p>
          <a:p>
            <a:pPr>
              <a:spcBef>
                <a:spcPts val="0"/>
              </a:spcBef>
              <a:spcAft>
                <a:spcPts val="1200"/>
              </a:spcAft>
            </a:pPr>
            <a:endParaRPr lang="en-US" sz="2200" dirty="0"/>
          </a:p>
          <a:p>
            <a:pPr>
              <a:spcBef>
                <a:spcPts val="0"/>
              </a:spcBef>
              <a:spcAft>
                <a:spcPts val="1200"/>
              </a:spcAft>
            </a:pPr>
            <a:endParaRPr lang="en-US" sz="2400" dirty="0" smtClean="0"/>
          </a:p>
        </p:txBody>
      </p:sp>
    </p:spTree>
    <p:extLst>
      <p:ext uri="{BB962C8B-B14F-4D97-AF65-F5344CB8AC3E}">
        <p14:creationId xmlns:p14="http://schemas.microsoft.com/office/powerpoint/2010/main" val="40126909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90800"/>
            <a:ext cx="8610600" cy="1600200"/>
          </a:xfrm>
        </p:spPr>
        <p:txBody>
          <a:bodyPr/>
          <a:lstStyle/>
          <a:p>
            <a:pPr marL="0" indent="0" algn="ctr">
              <a:buNone/>
            </a:pPr>
            <a:r>
              <a:rPr lang="en-US" b="1" dirty="0" smtClean="0"/>
              <a:t>Country-driven innovations must focus on smallholders</a:t>
            </a:r>
            <a:endParaRPr lang="en-US" b="1" dirty="0"/>
          </a:p>
        </p:txBody>
      </p:sp>
    </p:spTree>
    <p:extLst>
      <p:ext uri="{BB962C8B-B14F-4D97-AF65-F5344CB8AC3E}">
        <p14:creationId xmlns:p14="http://schemas.microsoft.com/office/powerpoint/2010/main" val="899273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7696200" cy="685800"/>
          </a:xfrm>
        </p:spPr>
        <p:txBody>
          <a:bodyPr/>
          <a:lstStyle/>
          <a:p>
            <a:r>
              <a:rPr lang="en-US" dirty="0" smtClean="0"/>
              <a:t>Improve smallholder productivity</a:t>
            </a:r>
            <a:endParaRPr lang="en-US" dirty="0"/>
          </a:p>
        </p:txBody>
      </p:sp>
      <p:sp>
        <p:nvSpPr>
          <p:cNvPr id="9" name="Rectangle 8"/>
          <p:cNvSpPr/>
          <p:nvPr/>
        </p:nvSpPr>
        <p:spPr>
          <a:xfrm>
            <a:off x="685800" y="1449510"/>
            <a:ext cx="7848600" cy="2862322"/>
          </a:xfrm>
          <a:prstGeom prst="rect">
            <a:avLst/>
          </a:prstGeom>
        </p:spPr>
        <p:txBody>
          <a:bodyPr wrap="square">
            <a:spAutoFit/>
          </a:bodyPr>
          <a:lstStyle/>
          <a:p>
            <a:pPr marL="342900" indent="-342900">
              <a:spcAft>
                <a:spcPts val="3600"/>
              </a:spcAft>
              <a:buFont typeface="Wingdings" pitchFamily="2" charset="2"/>
              <a:buChar char="§"/>
              <a:defRPr/>
            </a:pPr>
            <a:r>
              <a:rPr lang="en-US" sz="3000" dirty="0">
                <a:solidFill>
                  <a:schemeClr val="accent2"/>
                </a:solidFill>
              </a:rPr>
              <a:t>Invest in agric. R&amp;D and rural infrastructure</a:t>
            </a:r>
          </a:p>
          <a:p>
            <a:pPr marL="342900" indent="-342900">
              <a:spcAft>
                <a:spcPts val="3600"/>
              </a:spcAft>
              <a:buFont typeface="Wingdings" pitchFamily="2" charset="2"/>
              <a:buChar char="§"/>
              <a:defRPr/>
            </a:pPr>
            <a:r>
              <a:rPr lang="en-US" sz="3000" dirty="0">
                <a:solidFill>
                  <a:schemeClr val="accent2"/>
                </a:solidFill>
              </a:rPr>
              <a:t>Improve access to </a:t>
            </a:r>
            <a:r>
              <a:rPr lang="en-US" sz="3000" dirty="0" smtClean="0">
                <a:solidFill>
                  <a:schemeClr val="accent2"/>
                </a:solidFill>
              </a:rPr>
              <a:t>inputs</a:t>
            </a:r>
            <a:endParaRPr lang="en-US" sz="3000" dirty="0">
              <a:solidFill>
                <a:schemeClr val="accent2"/>
              </a:solidFill>
            </a:endParaRPr>
          </a:p>
          <a:p>
            <a:pPr marL="342900" indent="-342900">
              <a:spcAft>
                <a:spcPts val="3600"/>
              </a:spcAft>
              <a:buFont typeface="Wingdings" pitchFamily="2" charset="2"/>
              <a:buChar char="§"/>
              <a:defRPr/>
            </a:pPr>
            <a:r>
              <a:rPr lang="en-US" sz="3000" dirty="0">
                <a:solidFill>
                  <a:schemeClr val="accent2"/>
                </a:solidFill>
              </a:rPr>
              <a:t>Promote </a:t>
            </a:r>
            <a:r>
              <a:rPr lang="en-US" sz="3000" dirty="0" smtClean="0">
                <a:solidFill>
                  <a:schemeClr val="accent2"/>
                </a:solidFill>
              </a:rPr>
              <a:t>innovations in finance, insurance, and institutions</a:t>
            </a:r>
          </a:p>
        </p:txBody>
      </p:sp>
    </p:spTree>
    <p:extLst>
      <p:ext uri="{BB962C8B-B14F-4D97-AF65-F5344CB8AC3E}">
        <p14:creationId xmlns:p14="http://schemas.microsoft.com/office/powerpoint/2010/main" val="3967461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6567102" y="590383"/>
            <a:ext cx="1560898" cy="82296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335403" y="152399"/>
            <a:ext cx="7158087" cy="830997"/>
          </a:xfrm>
          <a:prstGeom prst="rect">
            <a:avLst/>
          </a:prstGeom>
          <a:noFill/>
          <a:ln>
            <a:noFill/>
          </a:ln>
        </p:spPr>
        <p:txBody>
          <a:bodyPr wrap="square" rtlCol="0" anchor="ctr">
            <a:noAutofit/>
          </a:bodyPr>
          <a:lstStyle/>
          <a:p>
            <a:pPr>
              <a:lnSpc>
                <a:spcPct val="90000"/>
              </a:lnSpc>
            </a:pPr>
            <a:r>
              <a:rPr lang="en-US" sz="3000" b="1" dirty="0" smtClean="0">
                <a:solidFill>
                  <a:srgbClr val="FFFFFF"/>
                </a:solidFill>
              </a:rPr>
              <a:t>Investment in agric. R&amp;D has </a:t>
            </a:r>
            <a:r>
              <a:rPr lang="en-US" sz="3000" b="1" dirty="0">
                <a:solidFill>
                  <a:srgbClr val="FFFFFF"/>
                </a:solidFill>
              </a:rPr>
              <a:t>h</a:t>
            </a:r>
            <a:r>
              <a:rPr lang="en-US" sz="3000" b="1" dirty="0" smtClean="0">
                <a:solidFill>
                  <a:srgbClr val="FFFFFF"/>
                </a:solidFill>
              </a:rPr>
              <a:t>igher returns</a:t>
            </a:r>
            <a:endParaRPr lang="en-US" sz="3000" b="1" dirty="0">
              <a:solidFill>
                <a:srgbClr val="FFFFFF"/>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872217516"/>
              </p:ext>
            </p:extLst>
          </p:nvPr>
        </p:nvGraphicFramePr>
        <p:xfrm>
          <a:off x="274487" y="1413344"/>
          <a:ext cx="8671032" cy="4530258"/>
        </p:xfrm>
        <a:graphic>
          <a:graphicData uri="http://schemas.openxmlformats.org/drawingml/2006/table">
            <a:tbl>
              <a:tblPr/>
              <a:tblGrid>
                <a:gridCol w="1598899"/>
                <a:gridCol w="931623"/>
                <a:gridCol w="1023373"/>
                <a:gridCol w="1116407"/>
                <a:gridCol w="1086446"/>
                <a:gridCol w="122993"/>
                <a:gridCol w="837306"/>
                <a:gridCol w="837306"/>
                <a:gridCol w="115061"/>
                <a:gridCol w="1001618"/>
              </a:tblGrid>
              <a:tr h="619192">
                <a:tc rowSpan="2">
                  <a:txBody>
                    <a:bodyPr/>
                    <a:lstStyle/>
                    <a:p>
                      <a:pPr marL="0" marR="0">
                        <a:spcBef>
                          <a:spcPts val="0"/>
                        </a:spcBef>
                        <a:spcAft>
                          <a:spcPts val="0"/>
                        </a:spcAft>
                      </a:pPr>
                      <a:endParaRPr lang="en-US" sz="1600" b="1" dirty="0">
                        <a:latin typeface="Myriad Pro"/>
                        <a:ea typeface="Times New Roman"/>
                        <a:cs typeface="Myriad Pro"/>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GB" sz="1600" b="1" dirty="0">
                          <a:solidFill>
                            <a:schemeClr val="bg1"/>
                          </a:solidFill>
                          <a:latin typeface="Myriad Pro"/>
                          <a:ea typeface="Times New Roman"/>
                          <a:cs typeface="Myriad Pro"/>
                        </a:rPr>
                        <a:t>Ghana</a:t>
                      </a:r>
                      <a:endParaRPr lang="en-US" sz="1600" b="1" dirty="0">
                        <a:solidFill>
                          <a:schemeClr val="bg1"/>
                        </a:solidFill>
                        <a:latin typeface="Myriad Pro"/>
                        <a:ea typeface="Times New Roman"/>
                        <a:cs typeface="Myriad Pro"/>
                      </a:endParaRPr>
                    </a:p>
                  </a:txBody>
                  <a:tcPr marL="68580" marR="68580" marT="0" marB="0" anchor="ctr" anchorCtr="1">
                    <a:lnL>
                      <a:noFill/>
                    </a:lnL>
                    <a:lnR w="12700" cap="flat" cmpd="sng" algn="ctr">
                      <a:solidFill>
                        <a:prstClr val="black"/>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A11B"/>
                    </a:solidFill>
                  </a:tcPr>
                </a:tc>
                <a:tc>
                  <a:txBody>
                    <a:bodyPr/>
                    <a:lstStyle/>
                    <a:p>
                      <a:pPr marL="0" marR="0" algn="ctr">
                        <a:spcBef>
                          <a:spcPts val="0"/>
                        </a:spcBef>
                        <a:spcAft>
                          <a:spcPts val="0"/>
                        </a:spcAft>
                      </a:pPr>
                      <a:r>
                        <a:rPr lang="en-GB" sz="1600" b="1" dirty="0">
                          <a:solidFill>
                            <a:schemeClr val="bg1"/>
                          </a:solidFill>
                          <a:latin typeface="Myriad Pro"/>
                          <a:ea typeface="Times New Roman"/>
                          <a:cs typeface="Myriad Pro"/>
                        </a:rPr>
                        <a:t>Uganda</a:t>
                      </a:r>
                      <a:endParaRPr lang="en-US" sz="1600" b="1" dirty="0">
                        <a:solidFill>
                          <a:schemeClr val="bg1"/>
                        </a:solidFill>
                        <a:latin typeface="Myriad Pro"/>
                        <a:ea typeface="Times New Roman"/>
                        <a:cs typeface="Myriad Pro"/>
                      </a:endParaRPr>
                    </a:p>
                  </a:txBody>
                  <a:tcPr marL="68580" marR="68580" marT="0" marB="0" anchor="ctr" anchorCtr="1">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CCA11B"/>
                    </a:solidFill>
                  </a:tcPr>
                </a:tc>
                <a:tc>
                  <a:txBody>
                    <a:bodyPr/>
                    <a:lstStyle/>
                    <a:p>
                      <a:pPr marL="0" marR="0" algn="ctr">
                        <a:spcBef>
                          <a:spcPts val="0"/>
                        </a:spcBef>
                        <a:spcAft>
                          <a:spcPts val="0"/>
                        </a:spcAft>
                      </a:pPr>
                      <a:r>
                        <a:rPr lang="en-GB" sz="1600" b="1" kern="1200" dirty="0">
                          <a:solidFill>
                            <a:schemeClr val="bg1"/>
                          </a:solidFill>
                          <a:latin typeface="Myriad Pro"/>
                          <a:ea typeface="Times New Roman"/>
                          <a:cs typeface="Myriad Pro"/>
                        </a:rPr>
                        <a:t>Tanzania</a:t>
                      </a:r>
                      <a:endParaRPr lang="en-US" sz="1600" b="1" kern="1200" dirty="0">
                        <a:solidFill>
                          <a:schemeClr val="bg1"/>
                        </a:solidFill>
                        <a:latin typeface="Myriad Pro"/>
                        <a:ea typeface="Times New Roman"/>
                        <a:cs typeface="Myriad Pro"/>
                      </a:endParaRPr>
                    </a:p>
                  </a:txBody>
                  <a:tcPr marL="68580" marR="68580" marT="0" marB="0" anchor="ctr" anchorCtr="1">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CCA11B"/>
                    </a:solidFill>
                  </a:tcPr>
                </a:tc>
                <a:tc>
                  <a:txBody>
                    <a:bodyPr/>
                    <a:lstStyle/>
                    <a:p>
                      <a:pPr marL="0" marR="0" algn="ctr">
                        <a:spcBef>
                          <a:spcPts val="0"/>
                        </a:spcBef>
                        <a:spcAft>
                          <a:spcPts val="0"/>
                        </a:spcAft>
                      </a:pPr>
                      <a:r>
                        <a:rPr lang="en-GB" sz="1600" b="1" dirty="0">
                          <a:solidFill>
                            <a:schemeClr val="bg1"/>
                          </a:solidFill>
                          <a:latin typeface="Myriad Pro"/>
                          <a:ea typeface="Times New Roman"/>
                          <a:cs typeface="Myriad Pro"/>
                        </a:rPr>
                        <a:t>Ethiopia</a:t>
                      </a:r>
                      <a:endParaRPr lang="en-US" sz="1600" b="1" dirty="0">
                        <a:solidFill>
                          <a:schemeClr val="bg1"/>
                        </a:solidFill>
                        <a:latin typeface="Myriad Pro"/>
                        <a:ea typeface="Times New Roman"/>
                        <a:cs typeface="Myriad Pro"/>
                      </a:endParaRPr>
                    </a:p>
                  </a:txBody>
                  <a:tcPr marL="68580" marR="68580" marT="0" marB="0" anchor="ctr" anchorCtr="1">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CCA11B"/>
                    </a:solidFill>
                  </a:tcPr>
                </a:tc>
                <a:tc gridSpan="2">
                  <a:txBody>
                    <a:bodyPr/>
                    <a:lstStyle/>
                    <a:p>
                      <a:pPr marL="0" marR="0" algn="ctr">
                        <a:spcBef>
                          <a:spcPts val="0"/>
                        </a:spcBef>
                        <a:spcAft>
                          <a:spcPts val="0"/>
                        </a:spcAft>
                      </a:pPr>
                      <a:r>
                        <a:rPr lang="en-GB" sz="1600" b="1" dirty="0">
                          <a:solidFill>
                            <a:schemeClr val="bg1"/>
                          </a:solidFill>
                          <a:latin typeface="Myriad Pro"/>
                          <a:ea typeface="Times New Roman"/>
                          <a:cs typeface="Myriad Pro"/>
                        </a:rPr>
                        <a:t>China</a:t>
                      </a:r>
                      <a:endParaRPr lang="en-US" sz="1600" b="1" dirty="0">
                        <a:solidFill>
                          <a:schemeClr val="bg1"/>
                        </a:solidFill>
                        <a:latin typeface="Myriad Pro"/>
                        <a:ea typeface="Times New Roman"/>
                        <a:cs typeface="Myriad Pro"/>
                      </a:endParaRPr>
                    </a:p>
                  </a:txBody>
                  <a:tcPr marL="68580" marR="68580" marT="0" marB="0" anchor="ctr" anchorCtr="1">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CCA11B"/>
                    </a:solidFill>
                  </a:tcPr>
                </a:tc>
                <a:tc hMerge="1">
                  <a:txBody>
                    <a:bodyPr/>
                    <a:lstStyle/>
                    <a:p>
                      <a:pPr marL="0" marR="0" algn="ctr">
                        <a:spcBef>
                          <a:spcPts val="0"/>
                        </a:spcBef>
                        <a:spcAft>
                          <a:spcPts val="0"/>
                        </a:spcAft>
                      </a:pPr>
                      <a:endParaRPr lang="en-US" sz="1600" b="1" dirty="0">
                        <a:latin typeface="Myriad Pro"/>
                        <a:ea typeface="Times New Roman"/>
                        <a:cs typeface="Myriad Pro"/>
                      </a:endParaRPr>
                    </a:p>
                  </a:txBody>
                  <a:tcPr marL="68580" marR="68580" marT="0" marB="0" anchor="ctr" anchorCtr="1">
                    <a:lnL>
                      <a:noFill/>
                    </a:lnL>
                    <a:lnR>
                      <a:noFill/>
                    </a:lnR>
                    <a:lnT w="12700" cap="flat" cmpd="sng" algn="ctr">
                      <a:solidFill>
                        <a:srgbClr val="000000"/>
                      </a:solidFill>
                      <a:prstDash val="solid"/>
                      <a:round/>
                      <a:headEnd type="none" w="med" len="med"/>
                      <a:tailEnd type="none" w="med" len="med"/>
                    </a:lnT>
                    <a:noFill/>
                  </a:tcPr>
                </a:tc>
                <a:tc gridSpan="2">
                  <a:txBody>
                    <a:bodyPr/>
                    <a:lstStyle/>
                    <a:p>
                      <a:pPr marL="0" marR="0" algn="ctr">
                        <a:spcBef>
                          <a:spcPts val="0"/>
                        </a:spcBef>
                        <a:spcAft>
                          <a:spcPts val="0"/>
                        </a:spcAft>
                      </a:pPr>
                      <a:r>
                        <a:rPr lang="en-GB" sz="1600" b="1" dirty="0">
                          <a:solidFill>
                            <a:schemeClr val="bg1"/>
                          </a:solidFill>
                          <a:latin typeface="Myriad Pro"/>
                          <a:ea typeface="Times New Roman"/>
                          <a:cs typeface="Myriad Pro"/>
                        </a:rPr>
                        <a:t>India</a:t>
                      </a:r>
                      <a:endParaRPr lang="en-US" sz="1600" b="1" dirty="0">
                        <a:solidFill>
                          <a:schemeClr val="bg1"/>
                        </a:solidFill>
                        <a:latin typeface="Myriad Pro"/>
                        <a:ea typeface="Times New Roman"/>
                        <a:cs typeface="Myriad Pro"/>
                      </a:endParaRPr>
                    </a:p>
                  </a:txBody>
                  <a:tcPr marL="68580" marR="68580" marT="0" marB="0" anchor="ctr" anchorCtr="1">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CCA11B"/>
                    </a:solidFill>
                  </a:tcPr>
                </a:tc>
                <a:tc hMerge="1">
                  <a:txBody>
                    <a:bodyPr/>
                    <a:lstStyle/>
                    <a:p>
                      <a:pPr marL="0" marR="0" algn="ctr">
                        <a:spcBef>
                          <a:spcPts val="0"/>
                        </a:spcBef>
                        <a:spcAft>
                          <a:spcPts val="0"/>
                        </a:spcAft>
                      </a:pPr>
                      <a:endParaRPr lang="en-US" sz="1600" b="1" dirty="0">
                        <a:solidFill>
                          <a:schemeClr val="bg1"/>
                        </a:solidFill>
                        <a:latin typeface="Myriad Pro"/>
                        <a:ea typeface="Times New Roman"/>
                        <a:cs typeface="Myriad Pro"/>
                      </a:endParaRPr>
                    </a:p>
                  </a:txBody>
                  <a:tcPr marL="68580" marR="68580" marT="0" marB="0" anchor="ctr" anchorCtr="1">
                    <a:lnL w="12700" cap="flat" cmpd="sng" algn="ctr">
                      <a:solidFill>
                        <a:prstClr val="black"/>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solidFill>
                      <a:srgbClr val="CCA11B"/>
                    </a:solidFill>
                  </a:tcPr>
                </a:tc>
                <a:tc>
                  <a:txBody>
                    <a:bodyPr/>
                    <a:lstStyle/>
                    <a:p>
                      <a:pPr marL="0" marR="0" algn="ctr">
                        <a:spcBef>
                          <a:spcPts val="0"/>
                        </a:spcBef>
                        <a:spcAft>
                          <a:spcPts val="0"/>
                        </a:spcAft>
                      </a:pPr>
                      <a:r>
                        <a:rPr lang="en-GB" sz="1600" b="1" dirty="0">
                          <a:solidFill>
                            <a:schemeClr val="bg1"/>
                          </a:solidFill>
                          <a:latin typeface="Myriad Pro"/>
                          <a:ea typeface="Times New Roman"/>
                          <a:cs typeface="Myriad Pro"/>
                        </a:rPr>
                        <a:t>Thailand</a:t>
                      </a:r>
                      <a:endParaRPr lang="en-US" sz="1600" b="1" dirty="0">
                        <a:solidFill>
                          <a:schemeClr val="bg1"/>
                        </a:solidFill>
                        <a:latin typeface="Myriad Pro"/>
                        <a:ea typeface="Times New Roman"/>
                        <a:cs typeface="Myriad Pro"/>
                      </a:endParaRPr>
                    </a:p>
                  </a:txBody>
                  <a:tcPr marL="68580" marR="68580" marT="0" marB="0" anchor="ctr" anchorCtr="1">
                    <a:lnL w="12700" cap="flat" cmpd="sng" algn="ctr">
                      <a:solidFill>
                        <a:prstClr val="black"/>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solidFill>
                      <a:srgbClr val="CCA11B"/>
                    </a:solidFill>
                  </a:tcPr>
                </a:tc>
              </a:tr>
              <a:tr h="698405">
                <a:tc vMerge="1">
                  <a:txBody>
                    <a:bodyPr/>
                    <a:lstStyle/>
                    <a:p>
                      <a:endParaRPr lang="en-US"/>
                    </a:p>
                  </a:txBody>
                  <a:tcPr/>
                </a:tc>
                <a:tc gridSpan="9">
                  <a:txBody>
                    <a:bodyPr/>
                    <a:lstStyle/>
                    <a:p>
                      <a:pPr marL="0" marR="0" algn="ctr">
                        <a:lnSpc>
                          <a:spcPts val="1540"/>
                        </a:lnSpc>
                        <a:spcBef>
                          <a:spcPts val="0"/>
                        </a:spcBef>
                        <a:spcAft>
                          <a:spcPts val="0"/>
                        </a:spcAft>
                      </a:pPr>
                      <a:r>
                        <a:rPr lang="en-GB" sz="1400" kern="1200" dirty="0" smtClean="0">
                          <a:solidFill>
                            <a:schemeClr val="tx1"/>
                          </a:solidFill>
                          <a:latin typeface="Arial" pitchFamily="34" charset="0"/>
                          <a:ea typeface="+mn-ea"/>
                          <a:cs typeface="Arial" pitchFamily="34" charset="0"/>
                        </a:rPr>
                        <a:t>Returns to agriculture or rural income</a:t>
                      </a:r>
                      <a:endParaRPr lang="en-US" sz="1400" kern="1200" dirty="0" smtClean="0">
                        <a:solidFill>
                          <a:schemeClr val="tx1"/>
                        </a:solidFill>
                        <a:latin typeface="Arial" pitchFamily="34" charset="0"/>
                        <a:ea typeface="+mn-ea"/>
                        <a:cs typeface="Arial" pitchFamily="34" charset="0"/>
                      </a:endParaRPr>
                    </a:p>
                    <a:p>
                      <a:pPr marL="0" marR="0" algn="ctr">
                        <a:lnSpc>
                          <a:spcPts val="1540"/>
                        </a:lnSpc>
                        <a:spcBef>
                          <a:spcPts val="0"/>
                        </a:spcBef>
                        <a:spcAft>
                          <a:spcPts val="0"/>
                        </a:spcAft>
                      </a:pPr>
                      <a:r>
                        <a:rPr lang="en-GB" sz="1400" kern="1200" dirty="0" smtClean="0">
                          <a:solidFill>
                            <a:schemeClr val="tx1"/>
                          </a:solidFill>
                          <a:latin typeface="Arial" pitchFamily="34" charset="0"/>
                          <a:ea typeface="+mn-ea"/>
                          <a:cs typeface="Arial" pitchFamily="34" charset="0"/>
                        </a:rPr>
                        <a:t>(local currency/local currency spending)</a:t>
                      </a:r>
                      <a:endParaRPr lang="en-US" sz="1400" kern="1200" dirty="0">
                        <a:solidFill>
                          <a:schemeClr val="tx1"/>
                        </a:solidFill>
                        <a:latin typeface="Arial" pitchFamily="34" charset="0"/>
                        <a:ea typeface="+mn-ea"/>
                        <a:cs typeface="Arial" pitchFamily="34" charset="0"/>
                      </a:endParaRPr>
                    </a:p>
                  </a:txBody>
                  <a:tcPr marL="68580" marR="68580" marT="0" marB="0" anchor="ctr" anchorCtr="1">
                    <a:lnL>
                      <a:noFill/>
                    </a:lnL>
                    <a:lnR w="12700" cmpd="sng">
                      <a:noFill/>
                      <a:prstDash val="soli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CCA11B">
                        <a:alpha val="50000"/>
                      </a:srgbClr>
                    </a:solidFill>
                  </a:tcPr>
                </a:tc>
                <a:tc hMerge="1">
                  <a:txBody>
                    <a:bodyPr/>
                    <a:lstStyle/>
                    <a:p>
                      <a:endParaRPr lang="en-US" dirty="0"/>
                    </a:p>
                  </a:txBody>
                  <a:tcPr marL="68580" marR="68580" marT="0" marB="0" anchor="ctr" anchorCtr="1"/>
                </a:tc>
                <a:tc hMerge="1">
                  <a:txBody>
                    <a:bodyPr/>
                    <a:lstStyle/>
                    <a:p>
                      <a:endParaRPr lang="en-US" dirty="0"/>
                    </a:p>
                  </a:txBody>
                  <a:tcPr marL="68580" marR="68580" marT="0" marB="0" anchor="ctr" anchorCtr="1"/>
                </a:tc>
                <a:tc hMerge="1">
                  <a:txBody>
                    <a:bodyPr/>
                    <a:lstStyle/>
                    <a:p>
                      <a:endParaRPr lang="en-US" dirty="0"/>
                    </a:p>
                  </a:txBody>
                  <a:tcPr marL="68580" marR="68580" marT="0" marB="0" anchor="ctr" anchorCtr="1"/>
                </a:tc>
                <a:tc hMerge="1">
                  <a:txBody>
                    <a:bodyPr/>
                    <a:lstStyle/>
                    <a:p>
                      <a:endParaRPr lang="en-US" dirty="0"/>
                    </a:p>
                  </a:txBody>
                  <a:tcPr marL="68580" marR="68580" marT="0" marB="0" anchor="ctr" anchorCtr="1"/>
                </a:tc>
                <a:tc hMerge="1">
                  <a:txBody>
                    <a:bodyPr/>
                    <a:lstStyle/>
                    <a:p>
                      <a:pPr marL="0" marR="0" algn="ctr">
                        <a:spcBef>
                          <a:spcPts val="0"/>
                        </a:spcBef>
                        <a:spcAft>
                          <a:spcPts val="0"/>
                        </a:spcAft>
                      </a:pPr>
                      <a:endParaRPr lang="en-US" sz="1600" b="1" dirty="0">
                        <a:latin typeface="Myriad Pro"/>
                        <a:ea typeface="Times New Roman"/>
                        <a:cs typeface="Myriad Pro"/>
                      </a:endParaRPr>
                    </a:p>
                  </a:txBody>
                  <a:tcPr marL="68580" marR="68580" marT="0" marB="0" anchor="ctr" anchorCtr="1"/>
                </a:tc>
                <a:tc hMerge="1">
                  <a:txBody>
                    <a:bodyPr/>
                    <a:lstStyle/>
                    <a:p>
                      <a:endParaRPr lang="en-US" dirty="0"/>
                    </a:p>
                  </a:txBody>
                  <a:tcPr marL="68580" marR="68580" marT="0" marB="0" anchor="ctr" anchorCtr="1"/>
                </a:tc>
                <a:tc hMerge="1">
                  <a:txBody>
                    <a:bodyPr/>
                    <a:lstStyle/>
                    <a:p>
                      <a:pPr marL="0" marR="0" algn="ctr">
                        <a:spcBef>
                          <a:spcPts val="0"/>
                        </a:spcBef>
                        <a:spcAft>
                          <a:spcPts val="0"/>
                        </a:spcAft>
                      </a:pPr>
                      <a:endParaRPr lang="en-US" sz="1600" b="1" dirty="0">
                        <a:latin typeface="Myriad Pro"/>
                        <a:ea typeface="Times New Roman"/>
                        <a:cs typeface="Myriad Pro"/>
                      </a:endParaRPr>
                    </a:p>
                  </a:txBody>
                  <a:tcPr marL="68580" marR="68580" marT="0" marB="0" anchor="ctr" anchorCtr="1"/>
                </a:tc>
                <a:tc hMerge="1">
                  <a:txBody>
                    <a:bodyPr/>
                    <a:lstStyle/>
                    <a:p>
                      <a:endParaRPr lang="en-US" dirty="0"/>
                    </a:p>
                  </a:txBody>
                  <a:tcPr marL="68580" marR="68580" marT="0" marB="0" anchor="ctr" anchorCtr="1"/>
                </a:tc>
              </a:tr>
              <a:tr h="349202">
                <a:tc>
                  <a:txBody>
                    <a:bodyPr/>
                    <a:lstStyle/>
                    <a:p>
                      <a:pPr marL="0" marR="0">
                        <a:spcBef>
                          <a:spcPts val="0"/>
                        </a:spcBef>
                        <a:spcAft>
                          <a:spcPts val="0"/>
                        </a:spcAft>
                      </a:pPr>
                      <a:r>
                        <a:rPr lang="en-GB" sz="1400" b="1" dirty="0" smtClean="0">
                          <a:solidFill>
                            <a:srgbClr val="0B6542"/>
                          </a:solidFill>
                          <a:latin typeface="Myriad Pro"/>
                          <a:ea typeface="Times New Roman"/>
                          <a:cs typeface="Myriad Pro"/>
                        </a:rPr>
                        <a:t>Agric. R&amp;D</a:t>
                      </a:r>
                      <a:endParaRPr lang="en-US" sz="1400" b="1" dirty="0">
                        <a:solidFill>
                          <a:srgbClr val="0B6542"/>
                        </a:solidFill>
                        <a:latin typeface="Myriad Pro"/>
                        <a:ea typeface="Times New Roman"/>
                        <a:cs typeface="Myriad Pr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GB" sz="1400" b="1" dirty="0">
                          <a:solidFill>
                            <a:srgbClr val="C00000"/>
                          </a:solidFill>
                          <a:latin typeface="Myriad Pro"/>
                          <a:ea typeface="Times New Roman"/>
                          <a:cs typeface="Myriad Pro"/>
                        </a:rPr>
                        <a:t>16.8</a:t>
                      </a:r>
                      <a:endParaRPr lang="en-US" sz="1400" b="1" dirty="0">
                        <a:solidFill>
                          <a:srgbClr val="C00000"/>
                        </a:solidFill>
                        <a:latin typeface="Myriad Pro"/>
                        <a:ea typeface="Times New Roman"/>
                        <a:cs typeface="Myriad Pro"/>
                      </a:endParaRPr>
                    </a:p>
                  </a:txBody>
                  <a:tcPr marL="68580" marR="68580" marT="0" marB="0" anchor="ctr">
                    <a:lnL>
                      <a:noFill/>
                    </a:lnL>
                    <a:lnR>
                      <a:noFill/>
                    </a:lnR>
                    <a:lnT w="12700" cap="flat" cmpd="sng" algn="ctr">
                      <a:solidFill>
                        <a:prstClr val="black"/>
                      </a:solidFill>
                      <a:prstDash val="solid"/>
                      <a:round/>
                      <a:headEnd type="none" w="med" len="med"/>
                      <a:tailEnd type="none" w="med" len="med"/>
                    </a:lnT>
                    <a:lnB>
                      <a:noFill/>
                    </a:lnB>
                    <a:noFill/>
                  </a:tcPr>
                </a:tc>
                <a:tc>
                  <a:txBody>
                    <a:bodyPr/>
                    <a:lstStyle/>
                    <a:p>
                      <a:pPr marL="0" marR="0" algn="ctr">
                        <a:spcBef>
                          <a:spcPts val="0"/>
                        </a:spcBef>
                        <a:spcAft>
                          <a:spcPts val="0"/>
                        </a:spcAft>
                      </a:pPr>
                      <a:r>
                        <a:rPr lang="en-GB" sz="1400" b="1" dirty="0">
                          <a:solidFill>
                            <a:srgbClr val="C00000"/>
                          </a:solidFill>
                          <a:latin typeface="Myriad Pro"/>
                          <a:ea typeface="Times New Roman"/>
                          <a:cs typeface="Myriad Pro"/>
                        </a:rPr>
                        <a:t>12.4</a:t>
                      </a:r>
                      <a:endParaRPr lang="en-US" sz="1400" b="1" dirty="0">
                        <a:solidFill>
                          <a:srgbClr val="C00000"/>
                        </a:solidFill>
                        <a:latin typeface="Myriad Pro"/>
                        <a:ea typeface="Times New Roman"/>
                        <a:cs typeface="Myriad Pro"/>
                      </a:endParaRPr>
                    </a:p>
                  </a:txBody>
                  <a:tcPr marL="68580" marR="68580" marT="0" marB="0" anchor="ctr">
                    <a:lnL>
                      <a:noFill/>
                    </a:lnL>
                    <a:lnR>
                      <a:noFill/>
                    </a:lnR>
                    <a:lnB>
                      <a:noFill/>
                    </a:lnB>
                    <a:noFill/>
                  </a:tcPr>
                </a:tc>
                <a:tc>
                  <a:txBody>
                    <a:bodyPr/>
                    <a:lstStyle/>
                    <a:p>
                      <a:pPr marL="0" marR="0" algn="ctr">
                        <a:spcBef>
                          <a:spcPts val="0"/>
                        </a:spcBef>
                        <a:spcAft>
                          <a:spcPts val="0"/>
                        </a:spcAft>
                      </a:pPr>
                      <a:r>
                        <a:rPr lang="en-GB" sz="1400" b="1" kern="1200" dirty="0">
                          <a:solidFill>
                            <a:srgbClr val="C00000"/>
                          </a:solidFill>
                          <a:latin typeface="Myriad Pro"/>
                          <a:ea typeface="Times New Roman"/>
                          <a:cs typeface="Myriad Pro"/>
                        </a:rPr>
                        <a:t>12.5</a:t>
                      </a:r>
                      <a:endParaRPr lang="en-US" sz="1400" b="1" kern="1200" dirty="0">
                        <a:solidFill>
                          <a:srgbClr val="C00000"/>
                        </a:solidFill>
                        <a:latin typeface="Myriad Pro"/>
                        <a:ea typeface="Times New Roman"/>
                        <a:cs typeface="Myriad Pro"/>
                      </a:endParaRPr>
                    </a:p>
                  </a:txBody>
                  <a:tcPr marL="68580" marR="68580" marT="0" marB="0" anchor="ctr">
                    <a:lnL>
                      <a:noFill/>
                    </a:lnL>
                    <a:lnR>
                      <a:noFill/>
                    </a:lnR>
                    <a:lnB>
                      <a:noFill/>
                    </a:lnB>
                    <a:noFill/>
                  </a:tcPr>
                </a:tc>
                <a:tc>
                  <a:txBody>
                    <a:bodyPr/>
                    <a:lstStyle/>
                    <a:p>
                      <a:pPr marL="0" marR="0" algn="ctr">
                        <a:spcBef>
                          <a:spcPts val="0"/>
                        </a:spcBef>
                        <a:spcAft>
                          <a:spcPts val="0"/>
                        </a:spcAft>
                      </a:pPr>
                      <a:r>
                        <a:rPr lang="en-GB" sz="1400" dirty="0">
                          <a:latin typeface="Myriad Pro"/>
                          <a:ea typeface="Times New Roman"/>
                          <a:cs typeface="Myriad Pro"/>
                        </a:rPr>
                        <a:t>0.14</a:t>
                      </a:r>
                      <a:endParaRPr lang="en-US" sz="1400" dirty="0">
                        <a:latin typeface="Myriad Pro"/>
                        <a:ea typeface="Times New Roman"/>
                        <a:cs typeface="Myriad Pro"/>
                      </a:endParaRPr>
                    </a:p>
                  </a:txBody>
                  <a:tcPr marL="68580" marR="68580" marT="0" marB="0" anchor="ctr">
                    <a:lnL>
                      <a:noFill/>
                    </a:lnL>
                    <a:lnR>
                      <a:noFill/>
                    </a:lnR>
                    <a:lnB>
                      <a:noFill/>
                    </a:lnB>
                    <a:noFill/>
                  </a:tcPr>
                </a:tc>
                <a:tc gridSpan="2">
                  <a:txBody>
                    <a:bodyPr/>
                    <a:lstStyle/>
                    <a:p>
                      <a:pPr marL="0" marR="0" algn="ctr">
                        <a:spcBef>
                          <a:spcPts val="0"/>
                        </a:spcBef>
                        <a:spcAft>
                          <a:spcPts val="0"/>
                        </a:spcAft>
                      </a:pPr>
                      <a:r>
                        <a:rPr lang="en-GB" sz="1400" b="1" dirty="0">
                          <a:solidFill>
                            <a:srgbClr val="C00000"/>
                          </a:solidFill>
                          <a:latin typeface="Myriad Pro"/>
                          <a:ea typeface="Times New Roman"/>
                          <a:cs typeface="Myriad Pro"/>
                        </a:rPr>
                        <a:t>6.8</a:t>
                      </a:r>
                      <a:endParaRPr lang="en-US" sz="1400" b="1" dirty="0">
                        <a:solidFill>
                          <a:srgbClr val="C00000"/>
                        </a:solidFill>
                        <a:latin typeface="Myriad Pro"/>
                        <a:ea typeface="Times New Roman"/>
                        <a:cs typeface="Myriad Pro"/>
                      </a:endParaRPr>
                    </a:p>
                  </a:txBody>
                  <a:tcPr marL="68580" marR="68580" marT="0" marB="0" anchor="ctr">
                    <a:lnL>
                      <a:noFill/>
                    </a:lnL>
                    <a:lnR>
                      <a:noFill/>
                    </a:lnR>
                    <a:lnB>
                      <a:noFill/>
                    </a:lnB>
                    <a:noFill/>
                  </a:tcPr>
                </a:tc>
                <a:tc hMerge="1">
                  <a:txBody>
                    <a:bodyPr/>
                    <a:lstStyle/>
                    <a:p>
                      <a:pPr marL="0" marR="0" algn="ctr">
                        <a:spcBef>
                          <a:spcPts val="0"/>
                        </a:spcBef>
                        <a:spcAft>
                          <a:spcPts val="0"/>
                        </a:spcAft>
                      </a:pPr>
                      <a:endParaRPr lang="en-US" sz="1600" b="1" dirty="0">
                        <a:solidFill>
                          <a:srgbClr val="C00000"/>
                        </a:solidFill>
                        <a:latin typeface="Myriad Pro"/>
                        <a:ea typeface="Times New Roman"/>
                        <a:cs typeface="Myriad Pro"/>
                      </a:endParaRPr>
                    </a:p>
                  </a:txBody>
                  <a:tcPr marL="68580" marR="68580" marT="0" marB="0">
                    <a:lnL>
                      <a:noFill/>
                    </a:lnL>
                    <a:lnR>
                      <a:noFill/>
                    </a:lnR>
                    <a:lnB>
                      <a:noFill/>
                    </a:lnB>
                    <a:noFill/>
                  </a:tcPr>
                </a:tc>
                <a:tc gridSpan="2">
                  <a:txBody>
                    <a:bodyPr/>
                    <a:lstStyle/>
                    <a:p>
                      <a:pPr marL="0" marR="0" algn="ctr">
                        <a:spcBef>
                          <a:spcPts val="0"/>
                        </a:spcBef>
                        <a:spcAft>
                          <a:spcPts val="0"/>
                        </a:spcAft>
                      </a:pPr>
                      <a:r>
                        <a:rPr lang="en-GB" sz="1400" b="1" dirty="0">
                          <a:solidFill>
                            <a:srgbClr val="C00000"/>
                          </a:solidFill>
                          <a:latin typeface="Myriad Pro"/>
                          <a:ea typeface="Times New Roman"/>
                          <a:cs typeface="Myriad Pro"/>
                        </a:rPr>
                        <a:t>13.5</a:t>
                      </a:r>
                      <a:endParaRPr lang="en-US" sz="1400" b="1" dirty="0">
                        <a:solidFill>
                          <a:srgbClr val="C00000"/>
                        </a:solidFill>
                        <a:latin typeface="Myriad Pro"/>
                        <a:ea typeface="Times New Roman"/>
                        <a:cs typeface="Myriad Pro"/>
                      </a:endParaRPr>
                    </a:p>
                  </a:txBody>
                  <a:tcPr marL="68580" marR="68580" marT="0" marB="0" anchor="ctr">
                    <a:lnL>
                      <a:noFill/>
                    </a:lnL>
                    <a:lnR>
                      <a:noFill/>
                    </a:lnR>
                    <a:lnB>
                      <a:noFill/>
                    </a:lnB>
                    <a:noFill/>
                  </a:tcPr>
                </a:tc>
                <a:tc hMerge="1">
                  <a:txBody>
                    <a:bodyPr/>
                    <a:lstStyle/>
                    <a:p>
                      <a:pPr marL="0" marR="0" algn="ctr">
                        <a:spcBef>
                          <a:spcPts val="0"/>
                        </a:spcBef>
                        <a:spcAft>
                          <a:spcPts val="0"/>
                        </a:spcAft>
                      </a:pPr>
                      <a:endParaRPr lang="en-US" sz="1600" b="1" dirty="0">
                        <a:solidFill>
                          <a:srgbClr val="C00000"/>
                        </a:solidFill>
                        <a:latin typeface="Myriad Pro"/>
                        <a:ea typeface="Times New Roman"/>
                        <a:cs typeface="Myriad Pro"/>
                      </a:endParaRPr>
                    </a:p>
                  </a:txBody>
                  <a:tcPr marL="68580" marR="68580" marT="0" marB="0">
                    <a:lnL>
                      <a:noFill/>
                    </a:lnL>
                    <a:lnR>
                      <a:noFill/>
                    </a:lnR>
                    <a:lnB>
                      <a:noFill/>
                    </a:lnB>
                    <a:noFill/>
                  </a:tcPr>
                </a:tc>
                <a:tc>
                  <a:txBody>
                    <a:bodyPr/>
                    <a:lstStyle/>
                    <a:p>
                      <a:pPr marL="0" marR="0" algn="ctr">
                        <a:spcBef>
                          <a:spcPts val="0"/>
                        </a:spcBef>
                        <a:spcAft>
                          <a:spcPts val="0"/>
                        </a:spcAft>
                      </a:pPr>
                      <a:r>
                        <a:rPr lang="en-GB" sz="1400" b="1" dirty="0">
                          <a:solidFill>
                            <a:srgbClr val="C00000"/>
                          </a:solidFill>
                          <a:latin typeface="Myriad Pro"/>
                          <a:ea typeface="Times New Roman"/>
                          <a:cs typeface="Myriad Pro"/>
                        </a:rPr>
                        <a:t>12.6</a:t>
                      </a:r>
                      <a:endParaRPr lang="en-US" sz="1400" b="1" dirty="0">
                        <a:solidFill>
                          <a:srgbClr val="C00000"/>
                        </a:solidFill>
                        <a:latin typeface="Myriad Pro"/>
                        <a:ea typeface="Times New Roman"/>
                        <a:cs typeface="Myriad Pro"/>
                      </a:endParaRPr>
                    </a:p>
                  </a:txBody>
                  <a:tcPr marL="68580" marR="68580" marT="0" marB="0" anchor="ctr">
                    <a:lnL>
                      <a:noFill/>
                    </a:lnL>
                    <a:lnR>
                      <a:noFill/>
                    </a:lnR>
                    <a:lnB>
                      <a:noFill/>
                    </a:lnB>
                    <a:noFill/>
                  </a:tcPr>
                </a:tc>
              </a:tr>
              <a:tr h="349202">
                <a:tc>
                  <a:txBody>
                    <a:bodyPr/>
                    <a:lstStyle/>
                    <a:p>
                      <a:pPr marL="0" marR="0">
                        <a:spcBef>
                          <a:spcPts val="0"/>
                        </a:spcBef>
                        <a:spcAft>
                          <a:spcPts val="0"/>
                        </a:spcAft>
                      </a:pPr>
                      <a:r>
                        <a:rPr lang="en-GB" sz="1400" b="1" dirty="0">
                          <a:solidFill>
                            <a:srgbClr val="0B6542"/>
                          </a:solidFill>
                          <a:latin typeface="Myriad Pro"/>
                          <a:ea typeface="Times New Roman"/>
                          <a:cs typeface="Myriad Pro"/>
                        </a:rPr>
                        <a:t>Education</a:t>
                      </a:r>
                      <a:endParaRPr lang="en-US" sz="1400" b="1" dirty="0">
                        <a:solidFill>
                          <a:srgbClr val="0B6542"/>
                        </a:solidFill>
                        <a:latin typeface="Myriad Pro"/>
                        <a:ea typeface="Times New Roman"/>
                        <a:cs typeface="Myriad Pro"/>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GB" sz="1400" dirty="0">
                          <a:latin typeface="Myriad Pro"/>
                          <a:ea typeface="Times New Roman"/>
                          <a:cs typeface="Myriad Pro"/>
                        </a:rPr>
                        <a:t>-0.2</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GB" sz="1400" dirty="0">
                          <a:latin typeface="Myriad Pro"/>
                          <a:ea typeface="Times New Roman"/>
                          <a:cs typeface="Myriad Pro"/>
                        </a:rPr>
                        <a:t>7.2</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GB" sz="1400" kern="1200" dirty="0">
                          <a:solidFill>
                            <a:schemeClr val="tx1"/>
                          </a:solidFill>
                          <a:latin typeface="Myriad Pro"/>
                          <a:ea typeface="Times New Roman"/>
                          <a:cs typeface="Myriad Pro"/>
                        </a:rPr>
                        <a:t>9.0</a:t>
                      </a:r>
                      <a:endParaRPr lang="en-US" sz="1400" kern="1200" dirty="0">
                        <a:solidFill>
                          <a:schemeClr val="tx1"/>
                        </a:solidFill>
                        <a:latin typeface="Myriad Pro"/>
                        <a:ea typeface="Times New Roman"/>
                        <a:cs typeface="Myriad Pro"/>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GB" sz="1400" dirty="0">
                          <a:latin typeface="Myriad Pro"/>
                          <a:ea typeface="Times New Roman"/>
                          <a:cs typeface="Myriad Pro"/>
                        </a:rPr>
                        <a:t>0.56</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gridSpan="2">
                  <a:txBody>
                    <a:bodyPr/>
                    <a:lstStyle/>
                    <a:p>
                      <a:pPr marL="0" marR="0" algn="ctr">
                        <a:spcBef>
                          <a:spcPts val="0"/>
                        </a:spcBef>
                        <a:spcAft>
                          <a:spcPts val="0"/>
                        </a:spcAft>
                      </a:pPr>
                      <a:r>
                        <a:rPr lang="en-GB" sz="1400" dirty="0">
                          <a:latin typeface="Myriad Pro"/>
                          <a:ea typeface="Times New Roman"/>
                          <a:cs typeface="Myriad Pro"/>
                        </a:rPr>
                        <a:t>2.2</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hMerge="1">
                  <a:txBody>
                    <a:bodyPr/>
                    <a:lstStyle/>
                    <a:p>
                      <a:pPr marL="0" marR="0" algn="ctr">
                        <a:spcBef>
                          <a:spcPts val="0"/>
                        </a:spcBef>
                        <a:spcAft>
                          <a:spcPts val="0"/>
                        </a:spcAft>
                      </a:pPr>
                      <a:endParaRPr lang="en-US" sz="1600" dirty="0">
                        <a:latin typeface="Myriad Pro"/>
                        <a:ea typeface="Times New Roman"/>
                        <a:cs typeface="Myriad Pro"/>
                      </a:endParaRPr>
                    </a:p>
                  </a:txBody>
                  <a:tcPr marL="68580" marR="68580" marT="0" marB="0">
                    <a:lnL>
                      <a:noFill/>
                    </a:lnL>
                    <a:lnR>
                      <a:noFill/>
                    </a:lnR>
                    <a:lnT>
                      <a:noFill/>
                    </a:lnT>
                    <a:lnB>
                      <a:noFill/>
                    </a:lnB>
                    <a:noFill/>
                  </a:tcPr>
                </a:tc>
                <a:tc gridSpan="2">
                  <a:txBody>
                    <a:bodyPr/>
                    <a:lstStyle/>
                    <a:p>
                      <a:pPr marL="0" marR="0" algn="ctr">
                        <a:spcBef>
                          <a:spcPts val="0"/>
                        </a:spcBef>
                        <a:spcAft>
                          <a:spcPts val="0"/>
                        </a:spcAft>
                      </a:pPr>
                      <a:r>
                        <a:rPr lang="en-GB" sz="1400" dirty="0">
                          <a:latin typeface="Myriad Pro"/>
                          <a:ea typeface="Times New Roman"/>
                          <a:cs typeface="Myriad Pro"/>
                        </a:rPr>
                        <a:t>1.4</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hMerge="1">
                  <a:txBody>
                    <a:bodyPr/>
                    <a:lstStyle/>
                    <a:p>
                      <a:pPr marL="0" marR="0" algn="ctr">
                        <a:spcBef>
                          <a:spcPts val="0"/>
                        </a:spcBef>
                        <a:spcAft>
                          <a:spcPts val="0"/>
                        </a:spcAft>
                      </a:pPr>
                      <a:endParaRPr lang="en-US" sz="1600" dirty="0">
                        <a:latin typeface="Myriad Pro"/>
                        <a:ea typeface="Times New Roman"/>
                        <a:cs typeface="Myriad Pro"/>
                      </a:endParaRPr>
                    </a:p>
                  </a:txBody>
                  <a:tcPr marL="68580" marR="68580" marT="0" marB="0">
                    <a:lnL>
                      <a:noFill/>
                    </a:lnL>
                    <a:lnR>
                      <a:noFill/>
                    </a:lnR>
                    <a:lnT>
                      <a:noFill/>
                    </a:lnT>
                    <a:lnB>
                      <a:noFill/>
                    </a:lnB>
                    <a:noFill/>
                  </a:tcPr>
                </a:tc>
                <a:tc>
                  <a:txBody>
                    <a:bodyPr/>
                    <a:lstStyle/>
                    <a:p>
                      <a:pPr marL="0" marR="0" algn="ctr">
                        <a:spcBef>
                          <a:spcPts val="0"/>
                        </a:spcBef>
                        <a:spcAft>
                          <a:spcPts val="0"/>
                        </a:spcAft>
                      </a:pPr>
                      <a:r>
                        <a:rPr lang="en-GB" sz="1400" dirty="0">
                          <a:latin typeface="Myriad Pro"/>
                          <a:ea typeface="Times New Roman"/>
                          <a:cs typeface="Myriad Pro"/>
                        </a:rPr>
                        <a:t>2.1</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r>
              <a:tr h="349202">
                <a:tc>
                  <a:txBody>
                    <a:bodyPr/>
                    <a:lstStyle/>
                    <a:p>
                      <a:pPr marL="0" marR="0">
                        <a:spcBef>
                          <a:spcPts val="0"/>
                        </a:spcBef>
                        <a:spcAft>
                          <a:spcPts val="0"/>
                        </a:spcAft>
                      </a:pPr>
                      <a:r>
                        <a:rPr lang="en-GB" sz="1400" b="1" dirty="0">
                          <a:solidFill>
                            <a:srgbClr val="0B6542"/>
                          </a:solidFill>
                          <a:latin typeface="Myriad Pro"/>
                          <a:ea typeface="Times New Roman"/>
                          <a:cs typeface="Myriad Pro"/>
                        </a:rPr>
                        <a:t>Health</a:t>
                      </a:r>
                      <a:endParaRPr lang="en-US" sz="1400" b="1" dirty="0">
                        <a:solidFill>
                          <a:srgbClr val="0B6542"/>
                        </a:solidFill>
                        <a:latin typeface="Myriad Pro"/>
                        <a:ea typeface="Times New Roman"/>
                        <a:cs typeface="Myriad Pro"/>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GB" sz="1400" dirty="0">
                          <a:latin typeface="Myriad Pro"/>
                          <a:ea typeface="Times New Roman"/>
                          <a:cs typeface="Myriad Pro"/>
                        </a:rPr>
                        <a:t>1.3</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GB" sz="1400" dirty="0">
                          <a:latin typeface="Myriad Pro"/>
                          <a:ea typeface="Times New Roman"/>
                          <a:cs typeface="Myriad Pro"/>
                        </a:rPr>
                        <a:t>0.9</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GB" sz="1400" kern="1200" dirty="0">
                          <a:solidFill>
                            <a:schemeClr val="tx1"/>
                          </a:solidFill>
                          <a:latin typeface="Myriad Pro"/>
                          <a:ea typeface="Times New Roman"/>
                          <a:cs typeface="Myriad Pro"/>
                        </a:rPr>
                        <a:t>n.e.</a:t>
                      </a:r>
                      <a:endParaRPr lang="en-US" sz="1400" kern="1200" dirty="0">
                        <a:solidFill>
                          <a:schemeClr val="tx1"/>
                        </a:solidFill>
                        <a:latin typeface="Myriad Pro"/>
                        <a:ea typeface="Times New Roman"/>
                        <a:cs typeface="Myriad Pro"/>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GB" sz="1400" dirty="0">
                          <a:latin typeface="Myriad Pro"/>
                          <a:ea typeface="Times New Roman"/>
                          <a:cs typeface="Myriad Pro"/>
                        </a:rPr>
                        <a:t>-0.03</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gridSpan="2">
                  <a:txBody>
                    <a:bodyPr/>
                    <a:lstStyle/>
                    <a:p>
                      <a:pPr marL="0" marR="0" algn="ctr">
                        <a:spcBef>
                          <a:spcPts val="0"/>
                        </a:spcBef>
                        <a:spcAft>
                          <a:spcPts val="0"/>
                        </a:spcAft>
                      </a:pPr>
                      <a:r>
                        <a:rPr lang="en-GB" sz="1400" dirty="0">
                          <a:latin typeface="Myriad Pro"/>
                          <a:ea typeface="Times New Roman"/>
                          <a:cs typeface="Myriad Pro"/>
                        </a:rPr>
                        <a:t>n.e.</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hMerge="1">
                  <a:txBody>
                    <a:bodyPr/>
                    <a:lstStyle/>
                    <a:p>
                      <a:pPr marL="0" marR="0" algn="ctr">
                        <a:spcBef>
                          <a:spcPts val="0"/>
                        </a:spcBef>
                        <a:spcAft>
                          <a:spcPts val="0"/>
                        </a:spcAft>
                      </a:pPr>
                      <a:endParaRPr lang="en-US" sz="1600" dirty="0">
                        <a:latin typeface="Myriad Pro"/>
                        <a:ea typeface="Times New Roman"/>
                        <a:cs typeface="Myriad Pro"/>
                      </a:endParaRPr>
                    </a:p>
                  </a:txBody>
                  <a:tcPr marL="68580" marR="68580" marT="0" marB="0">
                    <a:lnL>
                      <a:noFill/>
                    </a:lnL>
                    <a:lnR>
                      <a:noFill/>
                    </a:lnR>
                    <a:lnT>
                      <a:noFill/>
                    </a:lnT>
                    <a:lnB>
                      <a:noFill/>
                    </a:lnB>
                    <a:noFill/>
                  </a:tcPr>
                </a:tc>
                <a:tc gridSpan="2">
                  <a:txBody>
                    <a:bodyPr/>
                    <a:lstStyle/>
                    <a:p>
                      <a:pPr marL="0" marR="0" algn="ctr">
                        <a:spcBef>
                          <a:spcPts val="0"/>
                        </a:spcBef>
                        <a:spcAft>
                          <a:spcPts val="0"/>
                        </a:spcAft>
                      </a:pPr>
                      <a:r>
                        <a:rPr lang="en-GB" sz="1400" dirty="0">
                          <a:latin typeface="Myriad Pro"/>
                          <a:ea typeface="Times New Roman"/>
                          <a:cs typeface="Myriad Pro"/>
                        </a:rPr>
                        <a:t>0.8</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hMerge="1">
                  <a:txBody>
                    <a:bodyPr/>
                    <a:lstStyle/>
                    <a:p>
                      <a:pPr marL="0" marR="0" algn="ctr">
                        <a:spcBef>
                          <a:spcPts val="0"/>
                        </a:spcBef>
                        <a:spcAft>
                          <a:spcPts val="0"/>
                        </a:spcAft>
                      </a:pPr>
                      <a:endParaRPr lang="en-US" sz="1600" dirty="0">
                        <a:latin typeface="Myriad Pro"/>
                        <a:ea typeface="Times New Roman"/>
                        <a:cs typeface="Myriad Pro"/>
                      </a:endParaRPr>
                    </a:p>
                  </a:txBody>
                  <a:tcPr marL="68580" marR="68580" marT="0" marB="0">
                    <a:lnL>
                      <a:noFill/>
                    </a:lnL>
                    <a:lnR>
                      <a:noFill/>
                    </a:lnR>
                    <a:lnT>
                      <a:noFill/>
                    </a:lnT>
                    <a:lnB>
                      <a:noFill/>
                    </a:lnB>
                    <a:noFill/>
                  </a:tcPr>
                </a:tc>
                <a:tc>
                  <a:txBody>
                    <a:bodyPr/>
                    <a:lstStyle/>
                    <a:p>
                      <a:pPr marL="0" marR="0" algn="ctr">
                        <a:spcBef>
                          <a:spcPts val="0"/>
                        </a:spcBef>
                        <a:spcAft>
                          <a:spcPts val="0"/>
                        </a:spcAft>
                      </a:pPr>
                      <a:r>
                        <a:rPr lang="en-GB" sz="1400" dirty="0">
                          <a:latin typeface="Myriad Pro"/>
                          <a:ea typeface="Times New Roman"/>
                          <a:cs typeface="Myriad Pro"/>
                        </a:rPr>
                        <a:t>n.e.</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r>
              <a:tr h="349202">
                <a:tc>
                  <a:txBody>
                    <a:bodyPr/>
                    <a:lstStyle/>
                    <a:p>
                      <a:pPr marL="0" marR="0">
                        <a:spcBef>
                          <a:spcPts val="0"/>
                        </a:spcBef>
                        <a:spcAft>
                          <a:spcPts val="0"/>
                        </a:spcAft>
                      </a:pPr>
                      <a:r>
                        <a:rPr lang="en-GB" sz="1400" b="1" dirty="0">
                          <a:solidFill>
                            <a:srgbClr val="0B6542"/>
                          </a:solidFill>
                          <a:latin typeface="Myriad Pro"/>
                          <a:ea typeface="Times New Roman"/>
                          <a:cs typeface="Myriad Pro"/>
                        </a:rPr>
                        <a:t>Roads</a:t>
                      </a:r>
                      <a:endParaRPr lang="en-US" sz="1400" b="1" dirty="0">
                        <a:solidFill>
                          <a:srgbClr val="0B6542"/>
                        </a:solidFill>
                        <a:latin typeface="Myriad Pro"/>
                        <a:ea typeface="Times New Roman"/>
                        <a:cs typeface="Myriad Pro"/>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GB" sz="1400" dirty="0">
                          <a:latin typeface="Myriad Pro"/>
                          <a:ea typeface="Times New Roman"/>
                          <a:cs typeface="Myriad Pro"/>
                        </a:rPr>
                        <a:t>8.8</a:t>
                      </a:r>
                      <a:endParaRPr lang="en-US" sz="1400" dirty="0">
                        <a:latin typeface="Myriad Pro"/>
                        <a:ea typeface="Times New Roman"/>
                        <a:cs typeface="Myriad Pr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GB" sz="1400" dirty="0">
                          <a:latin typeface="Myriad Pro"/>
                          <a:ea typeface="Times New Roman"/>
                          <a:cs typeface="Myriad Pro"/>
                        </a:rPr>
                        <a:t>2.7</a:t>
                      </a:r>
                      <a:endParaRPr lang="en-US" sz="1400" dirty="0">
                        <a:latin typeface="Myriad Pro"/>
                        <a:ea typeface="Times New Roman"/>
                        <a:cs typeface="Myriad Pr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GB" sz="1400" kern="1200" dirty="0">
                          <a:solidFill>
                            <a:schemeClr val="tx1"/>
                          </a:solidFill>
                          <a:latin typeface="Myriad Pro"/>
                          <a:ea typeface="Times New Roman"/>
                          <a:cs typeface="Myriad Pro"/>
                        </a:rPr>
                        <a:t>9.1</a:t>
                      </a:r>
                      <a:endParaRPr lang="en-US" sz="1400" kern="1200" dirty="0">
                        <a:solidFill>
                          <a:schemeClr val="tx1"/>
                        </a:solidFill>
                        <a:latin typeface="Myriad Pro"/>
                        <a:ea typeface="Times New Roman"/>
                        <a:cs typeface="Myriad Pr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GB" sz="1400" b="1" dirty="0">
                          <a:solidFill>
                            <a:srgbClr val="C00000"/>
                          </a:solidFill>
                          <a:latin typeface="Myriad Pro"/>
                          <a:ea typeface="Times New Roman"/>
                          <a:cs typeface="Myriad Pro"/>
                        </a:rPr>
                        <a:t>4.22</a:t>
                      </a:r>
                      <a:endParaRPr lang="en-US" sz="1400" b="1" dirty="0">
                        <a:solidFill>
                          <a:srgbClr val="C00000"/>
                        </a:solidFill>
                        <a:latin typeface="Myriad Pro"/>
                        <a:ea typeface="Times New Roman"/>
                        <a:cs typeface="Myriad Pr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gridSpan="2">
                  <a:txBody>
                    <a:bodyPr/>
                    <a:lstStyle/>
                    <a:p>
                      <a:pPr marL="0" marR="0" algn="ctr">
                        <a:spcBef>
                          <a:spcPts val="0"/>
                        </a:spcBef>
                        <a:spcAft>
                          <a:spcPts val="0"/>
                        </a:spcAft>
                      </a:pPr>
                      <a:r>
                        <a:rPr lang="en-GB" sz="1400" dirty="0">
                          <a:latin typeface="Myriad Pro"/>
                          <a:ea typeface="Times New Roman"/>
                          <a:cs typeface="Myriad Pro"/>
                        </a:rPr>
                        <a:t>1.7</a:t>
                      </a:r>
                      <a:endParaRPr lang="en-US" sz="1400" dirty="0">
                        <a:latin typeface="Myriad Pro"/>
                        <a:ea typeface="Times New Roman"/>
                        <a:cs typeface="Myriad Pr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pPr marL="0" marR="0" algn="ctr">
                        <a:spcBef>
                          <a:spcPts val="0"/>
                        </a:spcBef>
                        <a:spcAft>
                          <a:spcPts val="0"/>
                        </a:spcAft>
                      </a:pPr>
                      <a:endParaRPr lang="en-US" sz="1600" dirty="0">
                        <a:latin typeface="Myriad Pro"/>
                        <a:ea typeface="Times New Roman"/>
                        <a:cs typeface="Myriad Pro"/>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gridSpan="2">
                  <a:txBody>
                    <a:bodyPr/>
                    <a:lstStyle/>
                    <a:p>
                      <a:pPr marL="0" marR="0" algn="ctr">
                        <a:spcBef>
                          <a:spcPts val="0"/>
                        </a:spcBef>
                        <a:spcAft>
                          <a:spcPts val="0"/>
                        </a:spcAft>
                      </a:pPr>
                      <a:r>
                        <a:rPr lang="en-GB" sz="1400" dirty="0">
                          <a:latin typeface="Myriad Pro"/>
                          <a:ea typeface="Times New Roman"/>
                          <a:cs typeface="Myriad Pro"/>
                        </a:rPr>
                        <a:t>5.3</a:t>
                      </a:r>
                      <a:endParaRPr lang="en-US" sz="1400" dirty="0">
                        <a:latin typeface="Myriad Pro"/>
                        <a:ea typeface="Times New Roman"/>
                        <a:cs typeface="Myriad Pr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hMerge="1">
                  <a:txBody>
                    <a:bodyPr/>
                    <a:lstStyle/>
                    <a:p>
                      <a:pPr marL="0" marR="0" algn="ctr">
                        <a:spcBef>
                          <a:spcPts val="0"/>
                        </a:spcBef>
                        <a:spcAft>
                          <a:spcPts val="0"/>
                        </a:spcAft>
                      </a:pPr>
                      <a:endParaRPr lang="en-US" sz="1600" dirty="0">
                        <a:latin typeface="Myriad Pro"/>
                        <a:ea typeface="Times New Roman"/>
                        <a:cs typeface="Myriad Pro"/>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GB" sz="1400" dirty="0">
                          <a:latin typeface="Myriad Pro"/>
                          <a:ea typeface="Times New Roman"/>
                          <a:cs typeface="Myriad Pro"/>
                        </a:rPr>
                        <a:t>0.9</a:t>
                      </a:r>
                      <a:endParaRPr lang="en-US" sz="1400" dirty="0">
                        <a:latin typeface="Myriad Pro"/>
                        <a:ea typeface="Times New Roman"/>
                        <a:cs typeface="Myriad Pro"/>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r>
              <a:tr h="419045">
                <a:tc>
                  <a:txBody>
                    <a:bodyPr/>
                    <a:lstStyle/>
                    <a:p>
                      <a:pPr marL="0" marR="0">
                        <a:lnSpc>
                          <a:spcPts val="1550"/>
                        </a:lnSpc>
                        <a:spcBef>
                          <a:spcPts val="0"/>
                        </a:spcBef>
                        <a:spcAft>
                          <a:spcPts val="0"/>
                        </a:spcAft>
                      </a:pPr>
                      <a:endParaRPr lang="en-US" sz="1600" b="1" dirty="0">
                        <a:solidFill>
                          <a:srgbClr val="0B6542"/>
                        </a:solidFill>
                        <a:latin typeface="Myriad Pro"/>
                        <a:ea typeface="Times New Roman"/>
                        <a:cs typeface="Myriad Pro"/>
                      </a:endParaRPr>
                    </a:p>
                  </a:txBody>
                  <a:tcPr marL="68580" marR="68580" marT="0" marB="0" anchor="ctr">
                    <a:lnL>
                      <a:noFill/>
                    </a:lnL>
                    <a:lnR>
                      <a:noFill/>
                    </a:lnR>
                    <a:lnT>
                      <a:noFill/>
                    </a:lnT>
                    <a:lnB>
                      <a:noFill/>
                    </a:lnB>
                    <a:noFill/>
                  </a:tcPr>
                </a:tc>
                <a:tc gridSpan="9">
                  <a:txBody>
                    <a:bodyPr/>
                    <a:lstStyle/>
                    <a:p>
                      <a:pPr marL="0" marR="0" algn="ctr">
                        <a:lnSpc>
                          <a:spcPts val="1250"/>
                        </a:lnSpc>
                        <a:spcBef>
                          <a:spcPts val="0"/>
                        </a:spcBef>
                        <a:spcAft>
                          <a:spcPts val="0"/>
                        </a:spcAft>
                      </a:pPr>
                      <a:r>
                        <a:rPr lang="en-GB" sz="1400" kern="1200" dirty="0">
                          <a:solidFill>
                            <a:schemeClr val="tx1"/>
                          </a:solidFill>
                          <a:latin typeface="Myriad Pro"/>
                          <a:ea typeface="Times New Roman"/>
                          <a:cs typeface="Myriad Pro"/>
                        </a:rPr>
                        <a:t>Ranking in returns to poverty reduction</a:t>
                      </a:r>
                      <a:endParaRPr lang="en-US" sz="1400" kern="1200" dirty="0">
                        <a:solidFill>
                          <a:schemeClr val="tx1"/>
                        </a:solidFill>
                        <a:latin typeface="Myriad Pro"/>
                        <a:ea typeface="Times New Roman"/>
                        <a:cs typeface="Myriad Pr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A11B">
                        <a:alpha val="5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9202">
                <a:tc>
                  <a:txBody>
                    <a:bodyPr/>
                    <a:lstStyle/>
                    <a:p>
                      <a:pPr marL="0" marR="0">
                        <a:spcBef>
                          <a:spcPts val="0"/>
                        </a:spcBef>
                        <a:spcAft>
                          <a:spcPts val="0"/>
                        </a:spcAft>
                      </a:pPr>
                      <a:r>
                        <a:rPr lang="en-GB" sz="1400" b="1" dirty="0" smtClean="0">
                          <a:solidFill>
                            <a:srgbClr val="0B6542"/>
                          </a:solidFill>
                          <a:latin typeface="Myriad Pro"/>
                          <a:ea typeface="Times New Roman"/>
                          <a:cs typeface="Myriad Pro"/>
                        </a:rPr>
                        <a:t>Agric.</a:t>
                      </a:r>
                      <a:r>
                        <a:rPr lang="en-GB" sz="1400" b="1" baseline="0" dirty="0" smtClean="0">
                          <a:solidFill>
                            <a:srgbClr val="0B6542"/>
                          </a:solidFill>
                          <a:latin typeface="Myriad Pro"/>
                          <a:ea typeface="Times New Roman"/>
                          <a:cs typeface="Myriad Pro"/>
                        </a:rPr>
                        <a:t> </a:t>
                      </a:r>
                      <a:r>
                        <a:rPr lang="en-GB" sz="1400" b="1" dirty="0" smtClean="0">
                          <a:solidFill>
                            <a:srgbClr val="0B6542"/>
                          </a:solidFill>
                          <a:latin typeface="Myriad Pro"/>
                          <a:ea typeface="Times New Roman"/>
                          <a:cs typeface="Myriad Pro"/>
                        </a:rPr>
                        <a:t>R&amp;D</a:t>
                      </a:r>
                      <a:endParaRPr lang="en-US" sz="1400" b="1" dirty="0">
                        <a:solidFill>
                          <a:srgbClr val="0B6542"/>
                        </a:solidFill>
                        <a:latin typeface="Myriad Pro"/>
                        <a:ea typeface="Times New Roman"/>
                        <a:cs typeface="Myriad Pro"/>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GB" sz="1400" dirty="0">
                          <a:latin typeface="Myriad Pro"/>
                          <a:ea typeface="Times New Roman"/>
                          <a:cs typeface="Myriad Pro"/>
                        </a:rPr>
                        <a:t>n.e.</a:t>
                      </a:r>
                      <a:endParaRPr lang="en-US" sz="1400" dirty="0">
                        <a:latin typeface="Myriad Pro"/>
                        <a:ea typeface="Times New Roman"/>
                        <a:cs typeface="Myriad Pr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GB" sz="1400" dirty="0">
                          <a:latin typeface="Myriad Pro"/>
                          <a:ea typeface="Times New Roman"/>
                          <a:cs typeface="Myriad Pro"/>
                        </a:rPr>
                        <a:t>1</a:t>
                      </a:r>
                      <a:endParaRPr lang="en-US" sz="1400" dirty="0">
                        <a:latin typeface="Myriad Pro"/>
                        <a:ea typeface="Times New Roman"/>
                        <a:cs typeface="Myriad Pr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GB" sz="1400" kern="1200" dirty="0">
                          <a:solidFill>
                            <a:schemeClr val="tx1"/>
                          </a:solidFill>
                          <a:latin typeface="Myriad Pro"/>
                          <a:ea typeface="Times New Roman"/>
                          <a:cs typeface="Myriad Pro"/>
                        </a:rPr>
                        <a:t>2</a:t>
                      </a:r>
                      <a:endParaRPr lang="en-US" sz="1400" kern="1200" dirty="0">
                        <a:solidFill>
                          <a:schemeClr val="tx1"/>
                        </a:solidFill>
                        <a:latin typeface="Myriad Pro"/>
                        <a:ea typeface="Times New Roman"/>
                        <a:cs typeface="Myriad Pr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marL="0" marR="0" algn="ctr">
                        <a:spcBef>
                          <a:spcPts val="0"/>
                        </a:spcBef>
                        <a:spcAft>
                          <a:spcPts val="0"/>
                        </a:spcAft>
                      </a:pPr>
                      <a:r>
                        <a:rPr lang="en-GB" sz="1400" dirty="0">
                          <a:latin typeface="Myriad Pro"/>
                          <a:ea typeface="Times New Roman"/>
                          <a:cs typeface="Myriad Pro"/>
                        </a:rPr>
                        <a:t>n.e.</a:t>
                      </a:r>
                      <a:endParaRPr lang="en-US" sz="1400" dirty="0">
                        <a:latin typeface="Myriad Pro"/>
                        <a:ea typeface="Times New Roman"/>
                        <a:cs typeface="Myriad Pr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c>
                  <a:txBody>
                    <a:bodyPr/>
                    <a:lstStyle/>
                    <a:p>
                      <a:pPr marL="0" marR="0" algn="ctr">
                        <a:spcBef>
                          <a:spcPts val="0"/>
                        </a:spcBef>
                        <a:spcAft>
                          <a:spcPts val="0"/>
                        </a:spcAft>
                      </a:pPr>
                      <a:r>
                        <a:rPr lang="en-GB" sz="1400" dirty="0">
                          <a:latin typeface="Myriad Pro"/>
                          <a:ea typeface="Times New Roman"/>
                          <a:cs typeface="Myriad Pro"/>
                        </a:rPr>
                        <a:t>2</a:t>
                      </a:r>
                      <a:endParaRPr lang="en-US" sz="1400" dirty="0">
                        <a:latin typeface="Myriad Pro"/>
                        <a:ea typeface="Times New Roman"/>
                        <a:cs typeface="Myriad Pr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ctr">
                        <a:spcBef>
                          <a:spcPts val="0"/>
                        </a:spcBef>
                        <a:spcAft>
                          <a:spcPts val="0"/>
                        </a:spcAft>
                      </a:pPr>
                      <a:r>
                        <a:rPr lang="en-GB" sz="1400" dirty="0">
                          <a:latin typeface="Myriad Pro"/>
                          <a:ea typeface="Times New Roman"/>
                          <a:cs typeface="Myriad Pro"/>
                        </a:rPr>
                        <a:t>2</a:t>
                      </a:r>
                      <a:endParaRPr lang="en-US" sz="1400" dirty="0">
                        <a:latin typeface="Myriad Pro"/>
                        <a:ea typeface="Times New Roman"/>
                        <a:cs typeface="Myriad Pr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gridSpan="2">
                  <a:txBody>
                    <a:bodyPr/>
                    <a:lstStyle/>
                    <a:p>
                      <a:pPr marL="0" marR="0" algn="ctr">
                        <a:spcBef>
                          <a:spcPts val="0"/>
                        </a:spcBef>
                        <a:spcAft>
                          <a:spcPts val="0"/>
                        </a:spcAft>
                      </a:pPr>
                      <a:r>
                        <a:rPr lang="en-GB" sz="1400" dirty="0">
                          <a:latin typeface="Myriad Pro"/>
                          <a:ea typeface="Times New Roman"/>
                          <a:cs typeface="Myriad Pro"/>
                        </a:rPr>
                        <a:t>1</a:t>
                      </a:r>
                      <a:endParaRPr lang="en-US" sz="1400" dirty="0">
                        <a:latin typeface="Myriad Pro"/>
                        <a:ea typeface="Times New Roman"/>
                        <a:cs typeface="Myriad Pro"/>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n-US"/>
                    </a:p>
                  </a:txBody>
                  <a:tcPr/>
                </a:tc>
              </a:tr>
              <a:tr h="349202">
                <a:tc>
                  <a:txBody>
                    <a:bodyPr/>
                    <a:lstStyle/>
                    <a:p>
                      <a:pPr marL="0" marR="0">
                        <a:spcBef>
                          <a:spcPts val="0"/>
                        </a:spcBef>
                        <a:spcAft>
                          <a:spcPts val="0"/>
                        </a:spcAft>
                      </a:pPr>
                      <a:r>
                        <a:rPr lang="en-GB" sz="1400" b="1" dirty="0">
                          <a:solidFill>
                            <a:srgbClr val="0B6542"/>
                          </a:solidFill>
                          <a:latin typeface="Myriad Pro"/>
                          <a:ea typeface="Times New Roman"/>
                          <a:cs typeface="Myriad Pro"/>
                        </a:rPr>
                        <a:t>Education</a:t>
                      </a:r>
                      <a:endParaRPr lang="en-US" sz="1400" b="1" dirty="0">
                        <a:solidFill>
                          <a:srgbClr val="0B6542"/>
                        </a:solidFill>
                        <a:latin typeface="Myriad Pro"/>
                        <a:ea typeface="Times New Roman"/>
                        <a:cs typeface="Myriad Pro"/>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GB" sz="1400" dirty="0">
                          <a:latin typeface="Myriad Pro"/>
                          <a:ea typeface="Times New Roman"/>
                          <a:cs typeface="Myriad Pro"/>
                        </a:rPr>
                        <a:t>n.e.</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GB" sz="1400" dirty="0">
                          <a:latin typeface="Myriad Pro"/>
                          <a:ea typeface="Times New Roman"/>
                          <a:cs typeface="Myriad Pro"/>
                        </a:rPr>
                        <a:t>3</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GB" sz="1400" kern="1200" dirty="0">
                          <a:solidFill>
                            <a:schemeClr val="tx1"/>
                          </a:solidFill>
                          <a:latin typeface="Myriad Pro"/>
                          <a:ea typeface="Times New Roman"/>
                          <a:cs typeface="Myriad Pro"/>
                        </a:rPr>
                        <a:t>1</a:t>
                      </a:r>
                      <a:endParaRPr lang="en-US" sz="1400" kern="1200" dirty="0">
                        <a:solidFill>
                          <a:schemeClr val="tx1"/>
                        </a:solidFill>
                        <a:latin typeface="Myriad Pro"/>
                        <a:ea typeface="Times New Roman"/>
                        <a:cs typeface="Myriad Pro"/>
                      </a:endParaRPr>
                    </a:p>
                  </a:txBody>
                  <a:tcPr marL="68580" marR="68580" marT="0" marB="0" anchor="ctr">
                    <a:lnL>
                      <a:noFill/>
                    </a:lnL>
                    <a:lnR>
                      <a:noFill/>
                    </a:lnR>
                    <a:lnT>
                      <a:noFill/>
                    </a:lnT>
                    <a:lnB>
                      <a:noFill/>
                    </a:lnB>
                    <a:noFill/>
                  </a:tcPr>
                </a:tc>
                <a:tc gridSpan="2">
                  <a:txBody>
                    <a:bodyPr/>
                    <a:lstStyle/>
                    <a:p>
                      <a:pPr marL="0" marR="0" algn="ctr">
                        <a:spcBef>
                          <a:spcPts val="0"/>
                        </a:spcBef>
                        <a:spcAft>
                          <a:spcPts val="0"/>
                        </a:spcAft>
                      </a:pPr>
                      <a:r>
                        <a:rPr lang="en-GB" sz="1400" dirty="0">
                          <a:latin typeface="Myriad Pro"/>
                          <a:ea typeface="Times New Roman"/>
                          <a:cs typeface="Myriad Pro"/>
                        </a:rPr>
                        <a:t>n.e.</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hMerge="1">
                  <a:txBody>
                    <a:bodyPr/>
                    <a:lstStyle/>
                    <a:p>
                      <a:endParaRPr lang="en-US"/>
                    </a:p>
                  </a:txBody>
                  <a:tcPr/>
                </a:tc>
                <a:tc>
                  <a:txBody>
                    <a:bodyPr/>
                    <a:lstStyle/>
                    <a:p>
                      <a:pPr marL="0" marR="0" algn="ctr">
                        <a:spcBef>
                          <a:spcPts val="0"/>
                        </a:spcBef>
                        <a:spcAft>
                          <a:spcPts val="0"/>
                        </a:spcAft>
                      </a:pPr>
                      <a:r>
                        <a:rPr lang="en-GB" sz="1400" dirty="0">
                          <a:latin typeface="Myriad Pro"/>
                          <a:ea typeface="Times New Roman"/>
                          <a:cs typeface="Myriad Pro"/>
                        </a:rPr>
                        <a:t>1</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GB" sz="1400" dirty="0">
                          <a:latin typeface="Myriad Pro"/>
                          <a:ea typeface="Times New Roman"/>
                          <a:cs typeface="Myriad Pro"/>
                        </a:rPr>
                        <a:t>3</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gridSpan="2">
                  <a:txBody>
                    <a:bodyPr/>
                    <a:lstStyle/>
                    <a:p>
                      <a:pPr marL="0" marR="0" algn="ctr">
                        <a:spcBef>
                          <a:spcPts val="0"/>
                        </a:spcBef>
                        <a:spcAft>
                          <a:spcPts val="0"/>
                        </a:spcAft>
                      </a:pPr>
                      <a:r>
                        <a:rPr lang="en-GB" sz="1400" dirty="0">
                          <a:latin typeface="Myriad Pro"/>
                          <a:ea typeface="Times New Roman"/>
                          <a:cs typeface="Myriad Pro"/>
                        </a:rPr>
                        <a:t>3</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hMerge="1">
                  <a:txBody>
                    <a:bodyPr/>
                    <a:lstStyle/>
                    <a:p>
                      <a:endParaRPr lang="en-US"/>
                    </a:p>
                  </a:txBody>
                  <a:tcPr/>
                </a:tc>
              </a:tr>
              <a:tr h="349202">
                <a:tc>
                  <a:txBody>
                    <a:bodyPr/>
                    <a:lstStyle/>
                    <a:p>
                      <a:pPr marL="0" marR="0">
                        <a:spcBef>
                          <a:spcPts val="0"/>
                        </a:spcBef>
                        <a:spcAft>
                          <a:spcPts val="0"/>
                        </a:spcAft>
                      </a:pPr>
                      <a:r>
                        <a:rPr lang="en-GB" sz="1400" b="1" dirty="0">
                          <a:solidFill>
                            <a:srgbClr val="0B6542"/>
                          </a:solidFill>
                          <a:latin typeface="Myriad Pro"/>
                          <a:ea typeface="Times New Roman"/>
                          <a:cs typeface="Myriad Pro"/>
                        </a:rPr>
                        <a:t>Health</a:t>
                      </a:r>
                      <a:endParaRPr lang="en-US" sz="1400" b="1" dirty="0">
                        <a:solidFill>
                          <a:srgbClr val="0B6542"/>
                        </a:solidFill>
                        <a:latin typeface="Myriad Pro"/>
                        <a:ea typeface="Times New Roman"/>
                        <a:cs typeface="Myriad Pro"/>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GB" sz="1400" dirty="0">
                          <a:latin typeface="Myriad Pro"/>
                          <a:ea typeface="Times New Roman"/>
                          <a:cs typeface="Myriad Pro"/>
                        </a:rPr>
                        <a:t>n.e.</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GB" sz="1400" dirty="0">
                          <a:latin typeface="Myriad Pro"/>
                          <a:ea typeface="Times New Roman"/>
                          <a:cs typeface="Myriad Pro"/>
                        </a:rPr>
                        <a:t>4</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GB" sz="1400" kern="1200" dirty="0">
                          <a:solidFill>
                            <a:schemeClr val="tx1"/>
                          </a:solidFill>
                          <a:latin typeface="Myriad Pro"/>
                          <a:ea typeface="Times New Roman"/>
                          <a:cs typeface="Myriad Pro"/>
                        </a:rPr>
                        <a:t>n.e.</a:t>
                      </a:r>
                      <a:endParaRPr lang="en-US" sz="1400" kern="1200" dirty="0">
                        <a:solidFill>
                          <a:schemeClr val="tx1"/>
                        </a:solidFill>
                        <a:latin typeface="Myriad Pro"/>
                        <a:ea typeface="Times New Roman"/>
                        <a:cs typeface="Myriad Pro"/>
                      </a:endParaRPr>
                    </a:p>
                  </a:txBody>
                  <a:tcPr marL="68580" marR="68580" marT="0" marB="0" anchor="ctr">
                    <a:lnL>
                      <a:noFill/>
                    </a:lnL>
                    <a:lnR>
                      <a:noFill/>
                    </a:lnR>
                    <a:lnT>
                      <a:noFill/>
                    </a:lnT>
                    <a:lnB>
                      <a:noFill/>
                    </a:lnB>
                    <a:noFill/>
                  </a:tcPr>
                </a:tc>
                <a:tc gridSpan="2">
                  <a:txBody>
                    <a:bodyPr/>
                    <a:lstStyle/>
                    <a:p>
                      <a:pPr marL="0" marR="0" algn="ctr">
                        <a:spcBef>
                          <a:spcPts val="0"/>
                        </a:spcBef>
                        <a:spcAft>
                          <a:spcPts val="0"/>
                        </a:spcAft>
                      </a:pPr>
                      <a:r>
                        <a:rPr lang="en-GB" sz="1400" dirty="0">
                          <a:latin typeface="Myriad Pro"/>
                          <a:ea typeface="Times New Roman"/>
                          <a:cs typeface="Myriad Pro"/>
                        </a:rPr>
                        <a:t>n.e.</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hMerge="1">
                  <a:txBody>
                    <a:bodyPr/>
                    <a:lstStyle/>
                    <a:p>
                      <a:endParaRPr lang="en-US"/>
                    </a:p>
                  </a:txBody>
                  <a:tcPr/>
                </a:tc>
                <a:tc>
                  <a:txBody>
                    <a:bodyPr/>
                    <a:lstStyle/>
                    <a:p>
                      <a:pPr marL="0" marR="0" algn="ctr">
                        <a:spcBef>
                          <a:spcPts val="0"/>
                        </a:spcBef>
                        <a:spcAft>
                          <a:spcPts val="0"/>
                        </a:spcAft>
                      </a:pPr>
                      <a:r>
                        <a:rPr lang="en-GB" sz="1400" dirty="0">
                          <a:latin typeface="Myriad Pro"/>
                          <a:ea typeface="Times New Roman"/>
                          <a:cs typeface="Myriad Pro"/>
                        </a:rPr>
                        <a:t>n.e.</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a:txBody>
                    <a:bodyPr/>
                    <a:lstStyle/>
                    <a:p>
                      <a:pPr marL="0" marR="0" algn="ctr">
                        <a:spcBef>
                          <a:spcPts val="0"/>
                        </a:spcBef>
                        <a:spcAft>
                          <a:spcPts val="0"/>
                        </a:spcAft>
                      </a:pPr>
                      <a:r>
                        <a:rPr lang="en-GB" sz="1400" dirty="0">
                          <a:latin typeface="Myriad Pro"/>
                          <a:ea typeface="Times New Roman"/>
                          <a:cs typeface="Myriad Pro"/>
                        </a:rPr>
                        <a:t>4</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gridSpan="2">
                  <a:txBody>
                    <a:bodyPr/>
                    <a:lstStyle/>
                    <a:p>
                      <a:pPr marL="0" marR="0" algn="ctr">
                        <a:spcBef>
                          <a:spcPts val="0"/>
                        </a:spcBef>
                        <a:spcAft>
                          <a:spcPts val="0"/>
                        </a:spcAft>
                      </a:pPr>
                      <a:r>
                        <a:rPr lang="en-GB" sz="1400" dirty="0">
                          <a:latin typeface="Myriad Pro"/>
                          <a:ea typeface="Times New Roman"/>
                          <a:cs typeface="Myriad Pro"/>
                        </a:rPr>
                        <a:t>n.e.</a:t>
                      </a:r>
                      <a:endParaRPr lang="en-US" sz="1400" dirty="0">
                        <a:latin typeface="Myriad Pro"/>
                        <a:ea typeface="Times New Roman"/>
                        <a:cs typeface="Myriad Pro"/>
                      </a:endParaRPr>
                    </a:p>
                  </a:txBody>
                  <a:tcPr marL="68580" marR="68580" marT="0" marB="0" anchor="ctr">
                    <a:lnL>
                      <a:noFill/>
                    </a:lnL>
                    <a:lnR>
                      <a:noFill/>
                    </a:lnR>
                    <a:lnT>
                      <a:noFill/>
                    </a:lnT>
                    <a:lnB>
                      <a:noFill/>
                    </a:lnB>
                    <a:noFill/>
                  </a:tcPr>
                </a:tc>
                <a:tc hMerge="1">
                  <a:txBody>
                    <a:bodyPr/>
                    <a:lstStyle/>
                    <a:p>
                      <a:endParaRPr lang="en-US"/>
                    </a:p>
                  </a:txBody>
                  <a:tcPr/>
                </a:tc>
              </a:tr>
              <a:tr h="3492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1" dirty="0" smtClean="0">
                          <a:solidFill>
                            <a:srgbClr val="0B6542"/>
                          </a:solidFill>
                          <a:latin typeface="Myriad Pro"/>
                          <a:ea typeface="Times New Roman"/>
                          <a:cs typeface="Myriad Pro"/>
                        </a:rPr>
                        <a:t>Roads</a:t>
                      </a:r>
                      <a:endParaRPr lang="en-US" sz="1400" b="1" dirty="0" smtClean="0">
                        <a:solidFill>
                          <a:srgbClr val="0B6542"/>
                        </a:solidFill>
                        <a:latin typeface="Myriad Pro"/>
                        <a:ea typeface="Times New Roman"/>
                        <a:cs typeface="Myriad Pro"/>
                      </a:endParaRPr>
                    </a:p>
                  </a:txBody>
                  <a:tcPr marL="68580" marR="68580" marT="0" marB="0" anchor="ctr">
                    <a:lnL>
                      <a:noFill/>
                    </a:lnL>
                    <a:lnR>
                      <a:noFill/>
                    </a:lnR>
                    <a:lnT>
                      <a:noFill/>
                    </a:lnT>
                    <a:lnB w="12700" cap="flat" cmpd="sng" algn="ctr">
                      <a:solidFill>
                        <a:prstClr val="black"/>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400" dirty="0" smtClean="0">
                          <a:latin typeface="Myriad Pro"/>
                          <a:ea typeface="Times New Roman"/>
                          <a:cs typeface="Myriad Pro"/>
                        </a:rPr>
                        <a:t>n.e.</a:t>
                      </a:r>
                      <a:endParaRPr lang="en-US" sz="1400" dirty="0" smtClean="0">
                        <a:latin typeface="Myriad Pro"/>
                        <a:ea typeface="Times New Roman"/>
                        <a:cs typeface="Myriad Pro"/>
                      </a:endParaRPr>
                    </a:p>
                  </a:txBody>
                  <a:tcPr marL="68580" marR="68580" marT="0" marB="0" anchor="ctr">
                    <a:lnL>
                      <a:noFill/>
                    </a:lnL>
                    <a:lnR>
                      <a:noFill/>
                    </a:lnR>
                    <a:lnT>
                      <a:noFill/>
                    </a:lnT>
                    <a:lnB w="12700" cap="flat" cmpd="sng" algn="ctr">
                      <a:solidFill>
                        <a:prstClr val="black"/>
                      </a:solidFill>
                      <a:prstDash val="solid"/>
                      <a:round/>
                      <a:headEnd type="none" w="med" len="med"/>
                      <a:tailEnd type="none" w="med" len="med"/>
                    </a:lnB>
                    <a:noFill/>
                  </a:tcPr>
                </a:tc>
                <a:tc>
                  <a:txBody>
                    <a:bodyPr/>
                    <a:lstStyle/>
                    <a:p>
                      <a:pPr marL="0" marR="0" algn="ctr">
                        <a:spcBef>
                          <a:spcPts val="0"/>
                        </a:spcBef>
                        <a:spcAft>
                          <a:spcPts val="0"/>
                        </a:spcAft>
                      </a:pPr>
                      <a:r>
                        <a:rPr lang="en-US" sz="1400" dirty="0" smtClean="0">
                          <a:latin typeface="Myriad Pro"/>
                          <a:ea typeface="Times New Roman"/>
                          <a:cs typeface="Myriad Pro"/>
                        </a:rPr>
                        <a:t>2</a:t>
                      </a:r>
                      <a:endParaRPr lang="en-US" sz="1400" dirty="0">
                        <a:latin typeface="Myriad Pro"/>
                        <a:ea typeface="Times New Roman"/>
                        <a:cs typeface="Myriad Pro"/>
                      </a:endParaRPr>
                    </a:p>
                  </a:txBody>
                  <a:tcPr marL="68580" marR="68580" marT="0" marB="0" anchor="ctr">
                    <a:lnL>
                      <a:noFill/>
                    </a:lnL>
                    <a:lnR>
                      <a:noFill/>
                    </a:lnR>
                    <a:lnT>
                      <a:noFill/>
                    </a:lnT>
                    <a:lnB w="12700" cap="flat" cmpd="sng" algn="ctr">
                      <a:solidFill>
                        <a:prstClr val="black"/>
                      </a:solidFill>
                      <a:prstDash val="solid"/>
                      <a:round/>
                      <a:headEnd type="none" w="med" len="med"/>
                      <a:tailEnd type="none" w="med" len="med"/>
                    </a:lnB>
                    <a:noFill/>
                  </a:tcPr>
                </a:tc>
                <a:tc>
                  <a:txBody>
                    <a:bodyPr/>
                    <a:lstStyle/>
                    <a:p>
                      <a:pPr marL="0" marR="0" algn="ctr">
                        <a:spcBef>
                          <a:spcPts val="0"/>
                        </a:spcBef>
                        <a:spcAft>
                          <a:spcPts val="0"/>
                        </a:spcAft>
                      </a:pPr>
                      <a:r>
                        <a:rPr lang="en-US" sz="1400" kern="1200" dirty="0" smtClean="0">
                          <a:solidFill>
                            <a:schemeClr val="tx1"/>
                          </a:solidFill>
                          <a:latin typeface="Myriad Pro"/>
                          <a:ea typeface="Times New Roman"/>
                          <a:cs typeface="Myriad Pro"/>
                        </a:rPr>
                        <a:t>3</a:t>
                      </a:r>
                      <a:endParaRPr lang="en-US" sz="1400" kern="1200" dirty="0">
                        <a:solidFill>
                          <a:schemeClr val="tx1"/>
                        </a:solidFill>
                        <a:latin typeface="Myriad Pro"/>
                        <a:ea typeface="Times New Roman"/>
                        <a:cs typeface="Myriad Pro"/>
                      </a:endParaRPr>
                    </a:p>
                  </a:txBody>
                  <a:tcPr marL="68580" marR="68580" marT="0" marB="0" anchor="ctr">
                    <a:lnL>
                      <a:noFill/>
                    </a:lnL>
                    <a:lnR>
                      <a:noFill/>
                    </a:lnR>
                    <a:lnT>
                      <a:noFill/>
                    </a:lnT>
                    <a:lnB w="12700" cap="flat" cmpd="sng" algn="ctr">
                      <a:solidFill>
                        <a:prstClr val="black"/>
                      </a:solidFill>
                      <a:prstDash val="solid"/>
                      <a:round/>
                      <a:headEnd type="none" w="med" len="med"/>
                      <a:tailEnd type="none" w="med" len="med"/>
                    </a:lnB>
                    <a:noFill/>
                  </a:tcPr>
                </a:tc>
                <a:tc gridSpan="2">
                  <a:txBody>
                    <a:bodyPr/>
                    <a:lstStyle/>
                    <a:p>
                      <a:pPr marL="0" marR="0" algn="ctr">
                        <a:spcBef>
                          <a:spcPts val="0"/>
                        </a:spcBef>
                        <a:spcAft>
                          <a:spcPts val="0"/>
                        </a:spcAft>
                      </a:pPr>
                      <a:r>
                        <a:rPr lang="en-US" sz="1400" dirty="0" smtClean="0">
                          <a:latin typeface="Myriad Pro"/>
                          <a:ea typeface="Times New Roman"/>
                          <a:cs typeface="Myriad Pro"/>
                        </a:rPr>
                        <a:t>n.e.</a:t>
                      </a:r>
                      <a:endParaRPr lang="en-US" sz="1400" dirty="0">
                        <a:latin typeface="Myriad Pro"/>
                        <a:ea typeface="Times New Roman"/>
                        <a:cs typeface="Myriad Pro"/>
                      </a:endParaRPr>
                    </a:p>
                  </a:txBody>
                  <a:tcPr marL="68580" marR="68580" marT="0" marB="0" anchor="ctr">
                    <a:lnL>
                      <a:noFill/>
                    </a:lnL>
                    <a:lnR>
                      <a:noFill/>
                    </a:lnR>
                    <a:lnT>
                      <a:noFill/>
                    </a:lnT>
                    <a:lnB w="12700" cap="flat" cmpd="sng" algn="ctr">
                      <a:solidFill>
                        <a:prstClr val="black"/>
                      </a:solidFill>
                      <a:prstDash val="solid"/>
                      <a:round/>
                      <a:headEnd type="none" w="med" len="med"/>
                      <a:tailEnd type="none" w="med" len="med"/>
                    </a:lnB>
                    <a:noFill/>
                  </a:tcPr>
                </a:tc>
                <a:tc hMerge="1">
                  <a:txBody>
                    <a:bodyPr/>
                    <a:lstStyle/>
                    <a:p>
                      <a:endParaRPr lang="en-US"/>
                    </a:p>
                  </a:txBody>
                  <a:tcPr/>
                </a:tc>
                <a:tc>
                  <a:txBody>
                    <a:bodyPr/>
                    <a:lstStyle/>
                    <a:p>
                      <a:pPr marL="0" marR="0" algn="ctr">
                        <a:spcBef>
                          <a:spcPts val="0"/>
                        </a:spcBef>
                        <a:spcAft>
                          <a:spcPts val="0"/>
                        </a:spcAft>
                      </a:pPr>
                      <a:r>
                        <a:rPr lang="en-US" sz="1400" dirty="0" smtClean="0">
                          <a:latin typeface="Myriad Pro"/>
                          <a:ea typeface="Times New Roman"/>
                          <a:cs typeface="Myriad Pro"/>
                        </a:rPr>
                        <a:t>3</a:t>
                      </a:r>
                      <a:endParaRPr lang="en-US" sz="1400" dirty="0">
                        <a:latin typeface="Myriad Pro"/>
                        <a:ea typeface="Times New Roman"/>
                        <a:cs typeface="Myriad Pro"/>
                      </a:endParaRPr>
                    </a:p>
                  </a:txBody>
                  <a:tcPr marL="68580" marR="68580" marT="0" marB="0" anchor="ctr">
                    <a:lnL>
                      <a:noFill/>
                    </a:lnL>
                    <a:lnR>
                      <a:noFill/>
                    </a:lnR>
                    <a:lnT>
                      <a:noFill/>
                    </a:lnT>
                    <a:lnB w="12700" cap="flat" cmpd="sng" algn="ctr">
                      <a:solidFill>
                        <a:prstClr val="black"/>
                      </a:solidFill>
                      <a:prstDash val="solid"/>
                      <a:round/>
                      <a:headEnd type="none" w="med" len="med"/>
                      <a:tailEnd type="none" w="med" len="med"/>
                    </a:lnB>
                    <a:noFill/>
                  </a:tcPr>
                </a:tc>
                <a:tc>
                  <a:txBody>
                    <a:bodyPr/>
                    <a:lstStyle/>
                    <a:p>
                      <a:pPr marL="0" marR="0" algn="ctr">
                        <a:spcBef>
                          <a:spcPts val="0"/>
                        </a:spcBef>
                        <a:spcAft>
                          <a:spcPts val="0"/>
                        </a:spcAft>
                      </a:pPr>
                      <a:r>
                        <a:rPr lang="en-US" sz="1400" dirty="0" smtClean="0">
                          <a:latin typeface="Myriad Pro"/>
                          <a:ea typeface="Times New Roman"/>
                          <a:cs typeface="Myriad Pro"/>
                        </a:rPr>
                        <a:t>1</a:t>
                      </a:r>
                      <a:endParaRPr lang="en-US" sz="1400" dirty="0">
                        <a:latin typeface="Myriad Pro"/>
                        <a:ea typeface="Times New Roman"/>
                        <a:cs typeface="Myriad Pro"/>
                      </a:endParaRPr>
                    </a:p>
                  </a:txBody>
                  <a:tcPr marL="68580" marR="68580" marT="0" marB="0" anchor="ctr">
                    <a:lnL>
                      <a:noFill/>
                    </a:lnL>
                    <a:lnR>
                      <a:noFill/>
                    </a:lnR>
                    <a:lnT>
                      <a:noFill/>
                    </a:lnT>
                    <a:lnB w="12700" cap="flat" cmpd="sng" algn="ctr">
                      <a:solidFill>
                        <a:prstClr val="black"/>
                      </a:solidFill>
                      <a:prstDash val="solid"/>
                      <a:round/>
                      <a:headEnd type="none" w="med" len="med"/>
                      <a:tailEnd type="none" w="med" len="med"/>
                    </a:lnB>
                    <a:noFill/>
                  </a:tcPr>
                </a:tc>
                <a:tc gridSpan="2">
                  <a:txBody>
                    <a:bodyPr/>
                    <a:lstStyle/>
                    <a:p>
                      <a:pPr marL="0" marR="0" algn="ctr">
                        <a:spcBef>
                          <a:spcPts val="0"/>
                        </a:spcBef>
                        <a:spcAft>
                          <a:spcPts val="0"/>
                        </a:spcAft>
                      </a:pPr>
                      <a:r>
                        <a:rPr lang="en-US" sz="1400" dirty="0" smtClean="0">
                          <a:latin typeface="Myriad Pro"/>
                          <a:ea typeface="Times New Roman"/>
                          <a:cs typeface="Myriad Pro"/>
                        </a:rPr>
                        <a:t>2</a:t>
                      </a:r>
                      <a:endParaRPr lang="en-US" sz="1400" dirty="0">
                        <a:latin typeface="Myriad Pro"/>
                        <a:ea typeface="Times New Roman"/>
                        <a:cs typeface="Myriad Pro"/>
                      </a:endParaRPr>
                    </a:p>
                  </a:txBody>
                  <a:tcPr marL="68580" marR="68580" marT="0" marB="0" anchor="ctr">
                    <a:lnL>
                      <a:noFill/>
                    </a:lnL>
                    <a:lnR>
                      <a:noFill/>
                    </a:lnR>
                    <a:lnT>
                      <a:noFill/>
                    </a:lnT>
                    <a:lnB w="12700" cap="flat" cmpd="sng" algn="ctr">
                      <a:solidFill>
                        <a:prstClr val="black"/>
                      </a:solidFill>
                      <a:prstDash val="solid"/>
                      <a:round/>
                      <a:headEnd type="none" w="med" len="med"/>
                      <a:tailEnd type="none" w="med" len="med"/>
                    </a:lnB>
                    <a:noFill/>
                  </a:tcPr>
                </a:tc>
                <a:tc hMerge="1">
                  <a:txBody>
                    <a:bodyPr/>
                    <a:lstStyle/>
                    <a:p>
                      <a:endParaRPr lang="en-US"/>
                    </a:p>
                  </a:txBody>
                  <a:tcPr/>
                </a:tc>
              </a:tr>
            </a:tbl>
          </a:graphicData>
        </a:graphic>
      </p:graphicFrame>
      <p:sp>
        <p:nvSpPr>
          <p:cNvPr id="19" name="TextBox 18"/>
          <p:cNvSpPr txBox="1"/>
          <p:nvPr/>
        </p:nvSpPr>
        <p:spPr>
          <a:xfrm>
            <a:off x="6248399" y="6068199"/>
            <a:ext cx="2725739" cy="553998"/>
          </a:xfrm>
          <a:prstGeom prst="rect">
            <a:avLst/>
          </a:prstGeom>
          <a:noFill/>
        </p:spPr>
        <p:txBody>
          <a:bodyPr wrap="square" lIns="0" tIns="0" rIns="0" bIns="0" rtlCol="0">
            <a:spAutoFit/>
          </a:bodyPr>
          <a:lstStyle/>
          <a:p>
            <a:r>
              <a:rPr lang="en-US" sz="1200" dirty="0" smtClean="0"/>
              <a:t>Source: Fan, Mogues, and Benin 2009</a:t>
            </a:r>
            <a:br>
              <a:rPr lang="en-US" sz="1200" dirty="0" smtClean="0"/>
            </a:br>
            <a:r>
              <a:rPr lang="en-US" sz="1200" dirty="0" smtClean="0">
                <a:ea typeface="Times New Roman"/>
              </a:rPr>
              <a:t> Note: “n.e.” indicates not estimated</a:t>
            </a:r>
          </a:p>
          <a:p>
            <a:endParaRPr lang="en-US" sz="1200" dirty="0"/>
          </a:p>
        </p:txBody>
      </p:sp>
    </p:spTree>
    <p:extLst>
      <p:ext uri="{BB962C8B-B14F-4D97-AF65-F5344CB8AC3E}">
        <p14:creationId xmlns:p14="http://schemas.microsoft.com/office/powerpoint/2010/main" val="486659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772400" cy="838200"/>
          </a:xfrm>
        </p:spPr>
        <p:txBody>
          <a:bodyPr/>
          <a:lstStyle/>
          <a:p>
            <a:pPr>
              <a:lnSpc>
                <a:spcPct val="90000"/>
              </a:lnSpc>
            </a:pPr>
            <a:r>
              <a:rPr lang="en-US" sz="2800" dirty="0" smtClean="0"/>
              <a:t>Investments in new technologies have high pay-offs</a:t>
            </a:r>
            <a:endParaRPr lang="en-US" sz="2800" dirty="0"/>
          </a:p>
        </p:txBody>
      </p:sp>
      <p:sp>
        <p:nvSpPr>
          <p:cNvPr id="3" name="Content Placeholder 2"/>
          <p:cNvSpPr>
            <a:spLocks noGrp="1"/>
          </p:cNvSpPr>
          <p:nvPr>
            <p:ph idx="1"/>
          </p:nvPr>
        </p:nvSpPr>
        <p:spPr>
          <a:xfrm>
            <a:off x="457200" y="1219200"/>
            <a:ext cx="8458200" cy="5181600"/>
          </a:xfrm>
        </p:spPr>
        <p:txBody>
          <a:bodyPr/>
          <a:lstStyle/>
          <a:p>
            <a:pPr>
              <a:spcBef>
                <a:spcPts val="0"/>
              </a:spcBef>
              <a:spcAft>
                <a:spcPts val="1800"/>
              </a:spcAft>
              <a:buNone/>
            </a:pPr>
            <a:r>
              <a:rPr lang="en-US" sz="2700" b="1" dirty="0" smtClean="0"/>
              <a:t>Smallholder cassava production, Nigeria</a:t>
            </a:r>
          </a:p>
          <a:p>
            <a:pPr>
              <a:spcBef>
                <a:spcPts val="0"/>
              </a:spcBef>
              <a:spcAft>
                <a:spcPts val="2000"/>
              </a:spcAft>
            </a:pPr>
            <a:r>
              <a:rPr lang="en-US" sz="2600" dirty="0" smtClean="0"/>
              <a:t>Improved cassava varieties, advances in pest control, processing technology, mid 1980s-early 1990s</a:t>
            </a:r>
          </a:p>
          <a:p>
            <a:pPr>
              <a:spcBef>
                <a:spcPts val="0"/>
              </a:spcBef>
              <a:spcAft>
                <a:spcPts val="2000"/>
              </a:spcAft>
            </a:pPr>
            <a:r>
              <a:rPr lang="en-US" sz="2600" dirty="0" smtClean="0"/>
              <a:t>Tripled production in less than a decade</a:t>
            </a:r>
          </a:p>
          <a:p>
            <a:pPr>
              <a:spcBef>
                <a:spcPts val="0"/>
              </a:spcBef>
              <a:spcAft>
                <a:spcPts val="2000"/>
              </a:spcAft>
            </a:pPr>
            <a:r>
              <a:rPr lang="en-US" sz="2600" dirty="0" smtClean="0"/>
              <a:t>Farmer net profits were 18 times higher </a:t>
            </a:r>
          </a:p>
          <a:p>
            <a:pPr>
              <a:spcBef>
                <a:spcPts val="0"/>
              </a:spcBef>
              <a:spcAft>
                <a:spcPts val="2000"/>
              </a:spcAft>
            </a:pPr>
            <a:r>
              <a:rPr lang="en-US" sz="2600" dirty="0" smtClean="0"/>
              <a:t>Returns to labor increased by &gt; 60%</a:t>
            </a:r>
          </a:p>
          <a:p>
            <a:pPr>
              <a:spcBef>
                <a:spcPts val="0"/>
              </a:spcBef>
              <a:spcAft>
                <a:spcPts val="2000"/>
              </a:spcAft>
            </a:pPr>
            <a:r>
              <a:rPr lang="en-US" sz="2600" dirty="0" smtClean="0"/>
              <a:t>Increased income and gender equity</a:t>
            </a:r>
          </a:p>
          <a:p>
            <a:pPr>
              <a:spcBef>
                <a:spcPts val="0"/>
              </a:spcBef>
              <a:spcAft>
                <a:spcPts val="2000"/>
              </a:spcAft>
            </a:pPr>
            <a:r>
              <a:rPr lang="en-US" sz="2600" dirty="0" smtClean="0"/>
              <a:t>Generated significant technology spillovers to Ghana</a:t>
            </a:r>
          </a:p>
          <a:p>
            <a:pPr>
              <a:spcBef>
                <a:spcPts val="0"/>
              </a:spcBef>
              <a:spcAft>
                <a:spcPts val="1800"/>
              </a:spcAft>
              <a:buNone/>
            </a:pPr>
            <a:endParaRPr lang="en-US" sz="2700" dirty="0" smtClean="0"/>
          </a:p>
          <a:p>
            <a:pPr>
              <a:spcBef>
                <a:spcPts val="0"/>
              </a:spcBef>
              <a:spcAft>
                <a:spcPts val="1800"/>
              </a:spcAft>
            </a:pPr>
            <a:endParaRPr lang="en-US" sz="2800" dirty="0"/>
          </a:p>
        </p:txBody>
      </p:sp>
      <p:sp>
        <p:nvSpPr>
          <p:cNvPr id="4" name="Text Box 6"/>
          <p:cNvSpPr txBox="1">
            <a:spLocks noChangeArrowheads="1"/>
          </p:cNvSpPr>
          <p:nvPr/>
        </p:nvSpPr>
        <p:spPr bwMode="auto">
          <a:xfrm>
            <a:off x="4724400" y="6352401"/>
            <a:ext cx="4419600" cy="276999"/>
          </a:xfrm>
          <a:prstGeom prst="rect">
            <a:avLst/>
          </a:prstGeom>
          <a:noFill/>
          <a:ln w="9525">
            <a:noFill/>
            <a:miter lim="800000"/>
            <a:headEnd/>
            <a:tailEnd/>
          </a:ln>
        </p:spPr>
        <p:txBody>
          <a:bodyPr wrap="square">
            <a:spAutoFit/>
          </a:bodyPr>
          <a:lstStyle/>
          <a:p>
            <a:pPr marL="977900" indent="-977900" algn="r">
              <a:spcBef>
                <a:spcPct val="50000"/>
              </a:spcBef>
            </a:pPr>
            <a:r>
              <a:rPr lang="en-US" sz="1200" dirty="0"/>
              <a:t>Source</a:t>
            </a:r>
            <a:r>
              <a:rPr lang="en-US" sz="1200" dirty="0" smtClean="0"/>
              <a:t>: Nweke and Haggblade 2010</a:t>
            </a:r>
          </a:p>
        </p:txBody>
      </p:sp>
    </p:spTree>
    <p:extLst>
      <p:ext uri="{BB962C8B-B14F-4D97-AF65-F5344CB8AC3E}">
        <p14:creationId xmlns:p14="http://schemas.microsoft.com/office/powerpoint/2010/main" val="3604253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575"/>
            <a:ext cx="7543800" cy="835025"/>
          </a:xfrm>
        </p:spPr>
        <p:txBody>
          <a:bodyPr/>
          <a:lstStyle/>
          <a:p>
            <a:pPr>
              <a:lnSpc>
                <a:spcPct val="90000"/>
              </a:lnSpc>
              <a:tabLst>
                <a:tab pos="3548063" algn="l"/>
              </a:tabLst>
            </a:pPr>
            <a:r>
              <a:rPr lang="en-US" sz="2900" dirty="0" smtClean="0"/>
              <a:t>Improved </a:t>
            </a:r>
            <a:r>
              <a:rPr lang="en-US" sz="2900" dirty="0"/>
              <a:t>access to inputs can raise smallholder productivity</a:t>
            </a:r>
          </a:p>
        </p:txBody>
      </p:sp>
      <p:sp>
        <p:nvSpPr>
          <p:cNvPr id="3" name="Content Placeholder 2"/>
          <p:cNvSpPr>
            <a:spLocks noGrp="1"/>
          </p:cNvSpPr>
          <p:nvPr>
            <p:ph idx="1"/>
          </p:nvPr>
        </p:nvSpPr>
        <p:spPr>
          <a:xfrm>
            <a:off x="314762" y="5562600"/>
            <a:ext cx="8534400" cy="609599"/>
          </a:xfrm>
        </p:spPr>
        <p:txBody>
          <a:bodyPr/>
          <a:lstStyle/>
          <a:p>
            <a:pPr algn="ctr">
              <a:spcBef>
                <a:spcPts val="0"/>
              </a:spcBef>
              <a:buNone/>
            </a:pPr>
            <a:r>
              <a:rPr lang="en-US" sz="2000" b="1" dirty="0" smtClean="0">
                <a:solidFill>
                  <a:schemeClr val="accent4">
                    <a:lumMod val="75000"/>
                  </a:schemeClr>
                </a:solidFill>
              </a:rPr>
              <a:t>More affordable fertilizer  leads to higher crop yields</a:t>
            </a:r>
          </a:p>
          <a:p>
            <a:pPr algn="ctr">
              <a:spcBef>
                <a:spcPts val="0"/>
              </a:spcBef>
            </a:pPr>
            <a:endParaRPr lang="en-US" sz="2000" dirty="0">
              <a:solidFill>
                <a:schemeClr val="accent4">
                  <a:lumMod val="75000"/>
                </a:schemeClr>
              </a:solidFill>
            </a:endParaRPr>
          </a:p>
        </p:txBody>
      </p:sp>
      <p:grpSp>
        <p:nvGrpSpPr>
          <p:cNvPr id="5" name="Group 4"/>
          <p:cNvGrpSpPr/>
          <p:nvPr/>
        </p:nvGrpSpPr>
        <p:grpSpPr>
          <a:xfrm>
            <a:off x="314762" y="1981200"/>
            <a:ext cx="8372038" cy="2978357"/>
            <a:chOff x="152400" y="2743200"/>
            <a:chExt cx="8372038" cy="2978357"/>
          </a:xfrm>
        </p:grpSpPr>
        <p:sp>
          <p:nvSpPr>
            <p:cNvPr id="7" name="TextBox 6"/>
            <p:cNvSpPr txBox="1"/>
            <p:nvPr/>
          </p:nvSpPr>
          <p:spPr>
            <a:xfrm>
              <a:off x="152400" y="2743200"/>
              <a:ext cx="2864035" cy="307777"/>
            </a:xfrm>
            <a:prstGeom prst="rect">
              <a:avLst/>
            </a:prstGeom>
            <a:noFill/>
          </p:spPr>
          <p:txBody>
            <a:bodyPr wrap="square" rtlCol="0">
              <a:spAutoFit/>
            </a:bodyPr>
            <a:lstStyle/>
            <a:p>
              <a:pPr algn="ctr"/>
              <a:r>
                <a:rPr lang="en-US" sz="1400" dirty="0" smtClean="0"/>
                <a:t>Baseline: High urea delivery cost</a:t>
              </a:r>
              <a:endParaRPr lang="en-US" sz="1400" dirty="0"/>
            </a:p>
          </p:txBody>
        </p:sp>
        <p:sp>
          <p:nvSpPr>
            <p:cNvPr id="9" name="TextBox 8"/>
            <p:cNvSpPr txBox="1"/>
            <p:nvPr/>
          </p:nvSpPr>
          <p:spPr>
            <a:xfrm>
              <a:off x="2717102" y="2743200"/>
              <a:ext cx="3447659" cy="307777"/>
            </a:xfrm>
            <a:prstGeom prst="rect">
              <a:avLst/>
            </a:prstGeom>
            <a:noFill/>
          </p:spPr>
          <p:txBody>
            <a:bodyPr wrap="square" rtlCol="0">
              <a:spAutoFit/>
            </a:bodyPr>
            <a:lstStyle/>
            <a:p>
              <a:pPr algn="ctr"/>
              <a:r>
                <a:rPr lang="en-US" sz="1400" dirty="0" smtClean="0"/>
                <a:t>Lower urea delivery cost</a:t>
              </a:r>
              <a:endParaRPr lang="en-US" sz="1400" dirty="0"/>
            </a:p>
          </p:txBody>
        </p:sp>
        <p:grpSp>
          <p:nvGrpSpPr>
            <p:cNvPr id="18" name="Group 17"/>
            <p:cNvGrpSpPr/>
            <p:nvPr/>
          </p:nvGrpSpPr>
          <p:grpSpPr>
            <a:xfrm>
              <a:off x="5826433" y="3181522"/>
              <a:ext cx="2698005" cy="2540035"/>
              <a:chOff x="6239348" y="3429000"/>
              <a:chExt cx="2904652" cy="2847975"/>
            </a:xfrm>
          </p:grpSpPr>
          <p:pic>
            <p:nvPicPr>
              <p:cNvPr id="2050" name="Picture 2"/>
              <p:cNvPicPr>
                <a:picLocks noChangeArrowheads="1"/>
              </p:cNvPicPr>
              <p:nvPr/>
            </p:nvPicPr>
            <p:blipFill>
              <a:blip r:embed="rId3" cstate="print"/>
              <a:srcRect l="9249" t="2963" r="7399" b="10370"/>
              <a:stretch>
                <a:fillRect/>
              </a:stretch>
            </p:blipFill>
            <p:spPr bwMode="auto">
              <a:xfrm>
                <a:off x="6239348" y="3429000"/>
                <a:ext cx="2142652" cy="2781616"/>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8124825" y="5029200"/>
                <a:ext cx="1019175" cy="1247775"/>
              </a:xfrm>
              <a:prstGeom prst="rect">
                <a:avLst/>
              </a:prstGeom>
              <a:noFill/>
              <a:ln w="9525">
                <a:noFill/>
                <a:miter lim="800000"/>
                <a:headEnd/>
                <a:tailEnd/>
              </a:ln>
            </p:spPr>
          </p:pic>
        </p:grpSp>
        <p:pic>
          <p:nvPicPr>
            <p:cNvPr id="1027" name="Picture 3"/>
            <p:cNvPicPr>
              <a:picLocks noChangeArrowheads="1"/>
            </p:cNvPicPr>
            <p:nvPr/>
          </p:nvPicPr>
          <p:blipFill>
            <a:blip r:embed="rId5" cstate="print"/>
            <a:srcRect l="5975" r="1992" b="6316"/>
            <a:stretch>
              <a:fillRect/>
            </a:stretch>
          </p:blipFill>
          <p:spPr bwMode="auto">
            <a:xfrm>
              <a:off x="447238" y="3181522"/>
              <a:ext cx="2040833" cy="2446589"/>
            </a:xfrm>
            <a:prstGeom prst="rect">
              <a:avLst/>
            </a:prstGeom>
            <a:noFill/>
            <a:ln w="9525">
              <a:noFill/>
              <a:miter lim="800000"/>
              <a:headEnd/>
              <a:tailEnd/>
            </a:ln>
          </p:spPr>
        </p:pic>
        <p:pic>
          <p:nvPicPr>
            <p:cNvPr id="1029" name="Picture 5"/>
            <p:cNvPicPr>
              <a:picLocks noChangeArrowheads="1"/>
            </p:cNvPicPr>
            <p:nvPr/>
          </p:nvPicPr>
          <p:blipFill>
            <a:blip r:embed="rId6" cstate="print"/>
            <a:srcRect l="7500" t="2222" r="5625" b="10370"/>
            <a:stretch>
              <a:fillRect/>
            </a:stretch>
          </p:blipFill>
          <p:spPr bwMode="auto">
            <a:xfrm>
              <a:off x="3304261" y="3268411"/>
              <a:ext cx="2038431" cy="2446589"/>
            </a:xfrm>
            <a:prstGeom prst="rect">
              <a:avLst/>
            </a:prstGeom>
            <a:noFill/>
            <a:ln w="9525">
              <a:noFill/>
              <a:miter lim="800000"/>
              <a:headEnd/>
              <a:tailEnd/>
            </a:ln>
          </p:spPr>
        </p:pic>
        <p:grpSp>
          <p:nvGrpSpPr>
            <p:cNvPr id="14" name="Group 13"/>
            <p:cNvGrpSpPr/>
            <p:nvPr/>
          </p:nvGrpSpPr>
          <p:grpSpPr>
            <a:xfrm>
              <a:off x="2275735" y="4217924"/>
              <a:ext cx="923679" cy="1410187"/>
              <a:chOff x="2438400" y="4591050"/>
              <a:chExt cx="994426" cy="1581150"/>
            </a:xfrm>
          </p:grpSpPr>
          <p:pic>
            <p:nvPicPr>
              <p:cNvPr id="2051" name="Picture 3"/>
              <p:cNvPicPr>
                <a:picLocks noChangeAspect="1" noChangeArrowheads="1"/>
              </p:cNvPicPr>
              <p:nvPr/>
            </p:nvPicPr>
            <p:blipFill>
              <a:blip r:embed="rId7" cstate="print"/>
              <a:srcRect r="35556"/>
              <a:stretch>
                <a:fillRect/>
              </a:stretch>
            </p:blipFill>
            <p:spPr bwMode="auto">
              <a:xfrm>
                <a:off x="2438400" y="4591050"/>
                <a:ext cx="994426" cy="1581150"/>
              </a:xfrm>
              <a:prstGeom prst="rect">
                <a:avLst/>
              </a:prstGeom>
              <a:noFill/>
              <a:ln w="9525">
                <a:noFill/>
                <a:miter lim="800000"/>
                <a:headEnd/>
                <a:tailEnd/>
              </a:ln>
            </p:spPr>
          </p:pic>
          <p:pic>
            <p:nvPicPr>
              <p:cNvPr id="2053" name="Picture 5"/>
              <p:cNvPicPr>
                <a:picLocks noChangeAspect="1" noChangeArrowheads="1"/>
              </p:cNvPicPr>
              <p:nvPr/>
            </p:nvPicPr>
            <p:blipFill>
              <a:blip r:embed="rId8" cstate="print"/>
              <a:srcRect/>
              <a:stretch>
                <a:fillRect/>
              </a:stretch>
            </p:blipFill>
            <p:spPr bwMode="auto">
              <a:xfrm>
                <a:off x="3042666" y="4757928"/>
                <a:ext cx="386334" cy="118872"/>
              </a:xfrm>
              <a:prstGeom prst="rect">
                <a:avLst/>
              </a:prstGeom>
              <a:noFill/>
              <a:ln w="9525">
                <a:noFill/>
                <a:miter lim="800000"/>
                <a:headEnd/>
                <a:tailEnd/>
              </a:ln>
            </p:spPr>
          </p:pic>
        </p:grpSp>
        <p:sp>
          <p:nvSpPr>
            <p:cNvPr id="17" name="TextBox 16"/>
            <p:cNvSpPr txBox="1"/>
            <p:nvPr/>
          </p:nvSpPr>
          <p:spPr>
            <a:xfrm>
              <a:off x="5826433" y="2743200"/>
              <a:ext cx="2689597" cy="307777"/>
            </a:xfrm>
            <a:prstGeom prst="rect">
              <a:avLst/>
            </a:prstGeom>
            <a:noFill/>
          </p:spPr>
          <p:txBody>
            <a:bodyPr wrap="square" rtlCol="0">
              <a:spAutoFit/>
            </a:bodyPr>
            <a:lstStyle/>
            <a:p>
              <a:pPr algn="ctr"/>
              <a:r>
                <a:rPr lang="en-US" sz="1400" dirty="0" smtClean="0"/>
                <a:t>Maize yield response</a:t>
              </a:r>
            </a:p>
          </p:txBody>
        </p:sp>
      </p:grpSp>
      <p:sp>
        <p:nvSpPr>
          <p:cNvPr id="19" name="Text Box 6"/>
          <p:cNvSpPr txBox="1">
            <a:spLocks noChangeArrowheads="1"/>
          </p:cNvSpPr>
          <p:nvPr/>
        </p:nvSpPr>
        <p:spPr bwMode="auto">
          <a:xfrm>
            <a:off x="6781800" y="6553200"/>
            <a:ext cx="2286000" cy="276999"/>
          </a:xfrm>
          <a:prstGeom prst="rect">
            <a:avLst/>
          </a:prstGeom>
          <a:noFill/>
          <a:ln w="9525">
            <a:noFill/>
            <a:miter lim="800000"/>
            <a:headEnd/>
            <a:tailEnd/>
          </a:ln>
        </p:spPr>
        <p:txBody>
          <a:bodyPr wrap="square">
            <a:spAutoFit/>
          </a:bodyPr>
          <a:lstStyle/>
          <a:p>
            <a:pPr algn="r">
              <a:spcBef>
                <a:spcPct val="50000"/>
              </a:spcBef>
            </a:pPr>
            <a:r>
              <a:rPr lang="en-US" sz="1200" dirty="0" smtClean="0">
                <a:latin typeface="Arial" pitchFamily="34" charset="0"/>
                <a:cs typeface="Arial" pitchFamily="34" charset="0"/>
              </a:rPr>
              <a:t>Source: </a:t>
            </a:r>
            <a:r>
              <a:rPr lang="en-US" sz="1200" dirty="0" smtClean="0"/>
              <a:t>Guo et </a:t>
            </a:r>
            <a:r>
              <a:rPr lang="en-US" sz="1200" dirty="0" smtClean="0">
                <a:latin typeface="Arial" pitchFamily="34" charset="0"/>
                <a:cs typeface="Arial" pitchFamily="34" charset="0"/>
              </a:rPr>
              <a:t>al. 2009</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94914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90800"/>
            <a:ext cx="8610600" cy="1600200"/>
          </a:xfrm>
        </p:spPr>
        <p:txBody>
          <a:bodyPr/>
          <a:lstStyle/>
          <a:p>
            <a:pPr marL="0" indent="0" algn="ctr">
              <a:buNone/>
            </a:pPr>
            <a:r>
              <a:rPr lang="en-US" b="1" dirty="0"/>
              <a:t>P</a:t>
            </a:r>
            <a:r>
              <a:rPr lang="en-US" b="1" dirty="0" smtClean="0"/>
              <a:t>overty, hunger, and undernutrition </a:t>
            </a:r>
            <a:br>
              <a:rPr lang="en-US" b="1" dirty="0" smtClean="0"/>
            </a:br>
            <a:r>
              <a:rPr lang="en-US" b="1" dirty="0" smtClean="0"/>
              <a:t>are still prevalent</a:t>
            </a:r>
            <a:endParaRPr lang="en-US" b="1" dirty="0"/>
          </a:p>
        </p:txBody>
      </p:sp>
    </p:spTree>
    <p:extLst>
      <p:ext uri="{BB962C8B-B14F-4D97-AF65-F5344CB8AC3E}">
        <p14:creationId xmlns:p14="http://schemas.microsoft.com/office/powerpoint/2010/main" val="7902701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7620000" cy="609600"/>
          </a:xfrm>
        </p:spPr>
        <p:txBody>
          <a:bodyPr/>
          <a:lstStyle/>
          <a:p>
            <a:r>
              <a:rPr lang="en-US" sz="2800" dirty="0" smtClean="0"/>
              <a:t>Promote smallholder-friendly innovations</a:t>
            </a:r>
            <a:endParaRPr lang="en-US" sz="2800" dirty="0"/>
          </a:p>
        </p:txBody>
      </p:sp>
      <p:sp>
        <p:nvSpPr>
          <p:cNvPr id="3" name="Content Placeholder 2"/>
          <p:cNvSpPr>
            <a:spLocks noGrp="1"/>
          </p:cNvSpPr>
          <p:nvPr>
            <p:ph idx="1"/>
          </p:nvPr>
        </p:nvSpPr>
        <p:spPr>
          <a:xfrm>
            <a:off x="381000" y="1066800"/>
            <a:ext cx="8458200" cy="5334000"/>
          </a:xfrm>
        </p:spPr>
        <p:txBody>
          <a:bodyPr/>
          <a:lstStyle/>
          <a:p>
            <a:pPr>
              <a:spcBef>
                <a:spcPts val="0"/>
              </a:spcBef>
              <a:spcAft>
                <a:spcPts val="800"/>
              </a:spcAft>
            </a:pPr>
            <a:r>
              <a:rPr lang="en-US" sz="2800" b="1" dirty="0"/>
              <a:t>Finance </a:t>
            </a:r>
            <a:r>
              <a:rPr lang="en-US" sz="2000" dirty="0" smtClean="0"/>
              <a:t>- Kloeppinger-Todd and Sharma 2010</a:t>
            </a:r>
          </a:p>
          <a:p>
            <a:pPr lvl="1">
              <a:spcBef>
                <a:spcPts val="0"/>
              </a:spcBef>
              <a:spcAft>
                <a:spcPts val="600"/>
              </a:spcAft>
            </a:pPr>
            <a:r>
              <a:rPr lang="en-US" sz="2200" dirty="0" smtClean="0"/>
              <a:t>Modern communication technology e.g. cell </a:t>
            </a:r>
            <a:r>
              <a:rPr lang="en-US" sz="2200" dirty="0"/>
              <a:t>phone-based payment </a:t>
            </a:r>
            <a:r>
              <a:rPr lang="en-US" sz="2200" dirty="0" smtClean="0"/>
              <a:t>services</a:t>
            </a:r>
            <a:endParaRPr lang="en-US" sz="2200" dirty="0"/>
          </a:p>
          <a:p>
            <a:pPr lvl="1">
              <a:spcBef>
                <a:spcPts val="0"/>
              </a:spcBef>
              <a:spcAft>
                <a:spcPts val="3000"/>
              </a:spcAft>
            </a:pPr>
            <a:r>
              <a:rPr lang="en-US" sz="2200" dirty="0" smtClean="0"/>
              <a:t>Financial and non-financial service bundles </a:t>
            </a:r>
            <a:r>
              <a:rPr lang="en-US" sz="2200" dirty="0"/>
              <a:t>e.g. livestock health monitoring and credit</a:t>
            </a:r>
          </a:p>
          <a:p>
            <a:pPr marL="342900" lvl="1" indent="-342900">
              <a:spcBef>
                <a:spcPts val="0"/>
              </a:spcBef>
              <a:spcAft>
                <a:spcPts val="800"/>
              </a:spcAft>
              <a:buFont typeface="Wingdings" pitchFamily="2" charset="2"/>
              <a:buChar char="§"/>
            </a:pPr>
            <a:r>
              <a:rPr lang="en-US" b="1" dirty="0" smtClean="0">
                <a:solidFill>
                  <a:schemeClr val="accent2"/>
                </a:solidFill>
                <a:ea typeface="+mn-ea"/>
              </a:rPr>
              <a:t>Insurance</a:t>
            </a:r>
            <a:r>
              <a:rPr lang="en-US" dirty="0" smtClean="0">
                <a:solidFill>
                  <a:schemeClr val="accent2"/>
                </a:solidFill>
                <a:ea typeface="+mn-ea"/>
              </a:rPr>
              <a:t> </a:t>
            </a:r>
            <a:r>
              <a:rPr lang="en-US" sz="2000" dirty="0" smtClean="0">
                <a:solidFill>
                  <a:schemeClr val="accent2"/>
                </a:solidFill>
                <a:ea typeface="+mn-ea"/>
              </a:rPr>
              <a:t>- Vargas </a:t>
            </a:r>
            <a:r>
              <a:rPr lang="en-US" sz="2000" dirty="0">
                <a:solidFill>
                  <a:schemeClr val="accent2"/>
                </a:solidFill>
                <a:ea typeface="+mn-ea"/>
              </a:rPr>
              <a:t>Hill and Torero </a:t>
            </a:r>
            <a:r>
              <a:rPr lang="en-US" sz="2000" dirty="0" smtClean="0">
                <a:solidFill>
                  <a:schemeClr val="accent2"/>
                </a:solidFill>
                <a:ea typeface="+mn-ea"/>
              </a:rPr>
              <a:t>2009</a:t>
            </a:r>
            <a:endParaRPr lang="en-US" sz="2000" dirty="0">
              <a:solidFill>
                <a:schemeClr val="accent2"/>
              </a:solidFill>
              <a:ea typeface="+mn-ea"/>
            </a:endParaRPr>
          </a:p>
          <a:p>
            <a:pPr lvl="1">
              <a:spcBef>
                <a:spcPts val="0"/>
              </a:spcBef>
              <a:spcAft>
                <a:spcPts val="600"/>
              </a:spcAft>
            </a:pPr>
            <a:r>
              <a:rPr lang="en-US" sz="2200" dirty="0" smtClean="0"/>
              <a:t>Weather </a:t>
            </a:r>
            <a:r>
              <a:rPr lang="en-US" sz="2200" dirty="0"/>
              <a:t>index-based </a:t>
            </a:r>
            <a:r>
              <a:rPr lang="en-US" sz="2200" dirty="0" smtClean="0"/>
              <a:t>insurance</a:t>
            </a:r>
          </a:p>
          <a:p>
            <a:pPr lvl="1">
              <a:spcBef>
                <a:spcPts val="0"/>
              </a:spcBef>
              <a:spcAft>
                <a:spcPts val="3000"/>
              </a:spcAft>
            </a:pPr>
            <a:r>
              <a:rPr lang="en-US" sz="2200" dirty="0"/>
              <a:t>Microfinance </a:t>
            </a:r>
            <a:r>
              <a:rPr lang="en-US" sz="2200" dirty="0" smtClean="0"/>
              <a:t>and microinsurance bundles</a:t>
            </a:r>
          </a:p>
          <a:p>
            <a:pPr marL="342900" lvl="1" indent="-342900">
              <a:spcBef>
                <a:spcPts val="0"/>
              </a:spcBef>
              <a:spcAft>
                <a:spcPts val="800"/>
              </a:spcAft>
              <a:buFont typeface="Wingdings" pitchFamily="2" charset="2"/>
              <a:buChar char="§"/>
            </a:pPr>
            <a:r>
              <a:rPr lang="en-US" b="1" dirty="0">
                <a:solidFill>
                  <a:schemeClr val="accent2"/>
                </a:solidFill>
                <a:ea typeface="+mn-ea"/>
              </a:rPr>
              <a:t>Institutions </a:t>
            </a:r>
            <a:r>
              <a:rPr lang="en-US" sz="2000" dirty="0" smtClean="0">
                <a:solidFill>
                  <a:schemeClr val="accent2"/>
                </a:solidFill>
                <a:ea typeface="+mn-ea"/>
              </a:rPr>
              <a:t>- Asenso-Okyere </a:t>
            </a:r>
            <a:r>
              <a:rPr lang="en-US" sz="2000" dirty="0">
                <a:solidFill>
                  <a:schemeClr val="accent2"/>
                </a:solidFill>
                <a:ea typeface="+mn-ea"/>
              </a:rPr>
              <a:t>et al. </a:t>
            </a:r>
            <a:r>
              <a:rPr lang="en-US" sz="2000" dirty="0" smtClean="0">
                <a:solidFill>
                  <a:schemeClr val="accent2"/>
                </a:solidFill>
                <a:ea typeface="+mn-ea"/>
              </a:rPr>
              <a:t>2008</a:t>
            </a:r>
            <a:endParaRPr lang="en-US" sz="2000" dirty="0">
              <a:solidFill>
                <a:schemeClr val="accent2"/>
              </a:solidFill>
              <a:ea typeface="+mn-ea"/>
            </a:endParaRPr>
          </a:p>
          <a:p>
            <a:pPr lvl="1">
              <a:spcBef>
                <a:spcPts val="0"/>
              </a:spcBef>
              <a:spcAft>
                <a:spcPts val="600"/>
              </a:spcAft>
            </a:pPr>
            <a:r>
              <a:rPr lang="en-US" sz="2200" dirty="0"/>
              <a:t>Producer </a:t>
            </a:r>
            <a:r>
              <a:rPr lang="en-US" sz="2200" dirty="0" smtClean="0"/>
              <a:t>cooperatives; contract farming</a:t>
            </a:r>
            <a:endParaRPr lang="en-US" sz="2200" dirty="0"/>
          </a:p>
          <a:p>
            <a:pPr lvl="1">
              <a:spcBef>
                <a:spcPts val="0"/>
              </a:spcBef>
              <a:spcAft>
                <a:spcPts val="600"/>
              </a:spcAft>
            </a:pPr>
            <a:r>
              <a:rPr lang="en-US" sz="2200" dirty="0"/>
              <a:t>Social </a:t>
            </a:r>
            <a:r>
              <a:rPr lang="en-US" sz="2200" dirty="0" smtClean="0"/>
              <a:t>and rural </a:t>
            </a:r>
            <a:r>
              <a:rPr lang="en-US" sz="2200" dirty="0"/>
              <a:t>knowledge </a:t>
            </a:r>
            <a:r>
              <a:rPr lang="en-US" sz="2200" dirty="0" smtClean="0"/>
              <a:t>networks</a:t>
            </a:r>
            <a:endParaRPr lang="en-US" sz="2200" dirty="0"/>
          </a:p>
          <a:p>
            <a:pPr>
              <a:spcBef>
                <a:spcPts val="0"/>
              </a:spcBef>
              <a:spcAft>
                <a:spcPts val="2600"/>
              </a:spcAft>
            </a:pPr>
            <a:endParaRPr lang="en-US" dirty="0" smtClean="0"/>
          </a:p>
          <a:p>
            <a:pPr lvl="1">
              <a:spcBef>
                <a:spcPts val="0"/>
              </a:spcBef>
              <a:spcAft>
                <a:spcPts val="2600"/>
              </a:spcAft>
            </a:pPr>
            <a:endParaRPr lang="en-US" dirty="0" smtClean="0"/>
          </a:p>
          <a:p>
            <a:pPr lvl="1">
              <a:spcBef>
                <a:spcPts val="0"/>
              </a:spcBef>
              <a:spcAft>
                <a:spcPts val="2600"/>
              </a:spcAft>
            </a:pPr>
            <a:endParaRPr lang="en-US" sz="2400" dirty="0" smtClean="0"/>
          </a:p>
          <a:p>
            <a:pPr lvl="1">
              <a:spcBef>
                <a:spcPts val="0"/>
              </a:spcBef>
              <a:spcAft>
                <a:spcPts val="2400"/>
              </a:spcAft>
            </a:pPr>
            <a:endParaRPr lang="en-US" sz="2000" dirty="0" smtClean="0">
              <a:solidFill>
                <a:schemeClr val="accent4">
                  <a:lumMod val="50000"/>
                </a:schemeClr>
              </a:solidFill>
            </a:endParaRPr>
          </a:p>
        </p:txBody>
      </p:sp>
    </p:spTree>
    <p:extLst>
      <p:ext uri="{BB962C8B-B14F-4D97-AF65-F5344CB8AC3E}">
        <p14:creationId xmlns:p14="http://schemas.microsoft.com/office/powerpoint/2010/main" val="1092167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514600"/>
            <a:ext cx="8610600" cy="1600200"/>
          </a:xfrm>
        </p:spPr>
        <p:txBody>
          <a:bodyPr/>
          <a:lstStyle/>
          <a:p>
            <a:pPr marL="0" indent="0" algn="ctr">
              <a:buNone/>
            </a:pPr>
            <a:r>
              <a:rPr lang="en-US" b="1" dirty="0" smtClean="0"/>
              <a:t>Smallholders must be linked to agri-food value chains</a:t>
            </a:r>
            <a:endParaRPr lang="en-US" b="1" dirty="0"/>
          </a:p>
        </p:txBody>
      </p:sp>
    </p:spTree>
    <p:extLst>
      <p:ext uri="{BB962C8B-B14F-4D97-AF65-F5344CB8AC3E}">
        <p14:creationId xmlns:p14="http://schemas.microsoft.com/office/powerpoint/2010/main" val="581675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838200"/>
          </a:xfrm>
        </p:spPr>
        <p:txBody>
          <a:bodyPr/>
          <a:lstStyle/>
          <a:p>
            <a:pPr>
              <a:lnSpc>
                <a:spcPct val="90000"/>
              </a:lnSpc>
            </a:pPr>
            <a:r>
              <a:rPr lang="en-US" sz="2900" dirty="0" smtClean="0"/>
              <a:t>Transformation of supply chains offer opportunities</a:t>
            </a:r>
            <a:endParaRPr lang="en-US" sz="2900" dirty="0"/>
          </a:p>
        </p:txBody>
      </p:sp>
      <p:sp>
        <p:nvSpPr>
          <p:cNvPr id="3" name="Content Placeholder 2"/>
          <p:cNvSpPr>
            <a:spLocks noGrp="1"/>
          </p:cNvSpPr>
          <p:nvPr>
            <p:ph idx="1"/>
          </p:nvPr>
        </p:nvSpPr>
        <p:spPr>
          <a:xfrm>
            <a:off x="304800" y="1219200"/>
            <a:ext cx="8610600" cy="5029200"/>
          </a:xfrm>
        </p:spPr>
        <p:txBody>
          <a:bodyPr/>
          <a:lstStyle/>
          <a:p>
            <a:pPr marL="342900" lvl="1" indent="-342900">
              <a:spcBef>
                <a:spcPts val="1200"/>
              </a:spcBef>
              <a:spcAft>
                <a:spcPts val="1200"/>
              </a:spcAft>
              <a:buFont typeface="Wingdings" pitchFamily="2" charset="2"/>
              <a:buChar char="§"/>
            </a:pPr>
            <a:r>
              <a:rPr lang="en-US" sz="2600" dirty="0">
                <a:solidFill>
                  <a:schemeClr val="bg1"/>
                </a:solidFill>
              </a:rPr>
              <a:t>Agrifood industry transformed along entire supply chain:</a:t>
            </a:r>
          </a:p>
          <a:p>
            <a:pPr marL="692150" lvl="2" indent="-292100">
              <a:buFont typeface="Wingdings" pitchFamily="2" charset="2"/>
              <a:buChar char="§"/>
            </a:pPr>
            <a:r>
              <a:rPr lang="en-US" sz="2200" dirty="0" smtClean="0">
                <a:solidFill>
                  <a:schemeClr val="accent4">
                    <a:lumMod val="75000"/>
                  </a:schemeClr>
                </a:solidFill>
              </a:rPr>
              <a:t>Socioeconomic factors, e.g. income growth / urbanization</a:t>
            </a:r>
          </a:p>
          <a:p>
            <a:pPr marL="692150" lvl="2" indent="-292100">
              <a:spcAft>
                <a:spcPts val="1200"/>
              </a:spcAft>
              <a:buFont typeface="Wingdings" pitchFamily="2" charset="2"/>
              <a:buChar char="§"/>
            </a:pPr>
            <a:r>
              <a:rPr lang="en-US" sz="2200" dirty="0" smtClean="0">
                <a:solidFill>
                  <a:schemeClr val="accent4">
                    <a:lumMod val="75000"/>
                  </a:schemeClr>
                </a:solidFill>
              </a:rPr>
              <a:t>Policy reforms, e.g. market liberalization / privatization</a:t>
            </a:r>
          </a:p>
          <a:p>
            <a:pPr marL="342900" lvl="1" indent="-342900">
              <a:spcBef>
                <a:spcPts val="1200"/>
              </a:spcBef>
              <a:spcAft>
                <a:spcPts val="1200"/>
              </a:spcAft>
              <a:buFont typeface="Wingdings" pitchFamily="2" charset="2"/>
              <a:buChar char="§"/>
            </a:pPr>
            <a:r>
              <a:rPr lang="en-US" sz="2600" dirty="0">
                <a:solidFill>
                  <a:schemeClr val="bg1"/>
                </a:solidFill>
              </a:rPr>
              <a:t>Emergence of supermarkets </a:t>
            </a:r>
            <a:r>
              <a:rPr lang="en-US" sz="2600" dirty="0" smtClean="0">
                <a:solidFill>
                  <a:schemeClr val="bg1"/>
                </a:solidFill>
              </a:rPr>
              <a:t>and large wholesalers / processors</a:t>
            </a:r>
            <a:endParaRPr lang="en-US" sz="2600" dirty="0">
              <a:solidFill>
                <a:schemeClr val="bg1"/>
              </a:solidFill>
            </a:endParaRPr>
          </a:p>
          <a:p>
            <a:pPr marL="342900" lvl="1" indent="-342900">
              <a:spcBef>
                <a:spcPts val="1200"/>
              </a:spcBef>
              <a:spcAft>
                <a:spcPts val="800"/>
              </a:spcAft>
              <a:buFont typeface="Wingdings" pitchFamily="2" charset="2"/>
              <a:buChar char="§"/>
            </a:pPr>
            <a:r>
              <a:rPr lang="en-US" sz="2600" dirty="0" smtClean="0">
                <a:solidFill>
                  <a:schemeClr val="bg1"/>
                </a:solidFill>
              </a:rPr>
              <a:t>Higher quality supply </a:t>
            </a:r>
            <a:r>
              <a:rPr lang="en-US" sz="2600" dirty="0">
                <a:solidFill>
                  <a:schemeClr val="bg1"/>
                </a:solidFill>
              </a:rPr>
              <a:t>chains </a:t>
            </a:r>
            <a:endParaRPr lang="en-US" dirty="0">
              <a:solidFill>
                <a:schemeClr val="bg1"/>
              </a:solidFill>
            </a:endParaRPr>
          </a:p>
        </p:txBody>
      </p:sp>
      <p:sp>
        <p:nvSpPr>
          <p:cNvPr id="5" name="TextBox 4"/>
          <p:cNvSpPr txBox="1"/>
          <p:nvPr/>
        </p:nvSpPr>
        <p:spPr>
          <a:xfrm>
            <a:off x="380999" y="5410200"/>
            <a:ext cx="8458201" cy="769441"/>
          </a:xfrm>
          <a:prstGeom prst="rect">
            <a:avLst/>
          </a:prstGeom>
          <a:noFill/>
        </p:spPr>
        <p:txBody>
          <a:bodyPr wrap="square" rtlCol="0">
            <a:spAutoFit/>
          </a:bodyPr>
          <a:lstStyle/>
          <a:p>
            <a:pPr algn="ctr"/>
            <a:r>
              <a:rPr lang="en-US" sz="2200" b="1" dirty="0" smtClean="0">
                <a:solidFill>
                  <a:schemeClr val="accent4">
                    <a:lumMod val="75000"/>
                  </a:schemeClr>
                </a:solidFill>
              </a:rPr>
              <a:t>Integration of smallholders into modern supply chains yields positive impacts </a:t>
            </a:r>
            <a:r>
              <a:rPr lang="en-US" sz="1400" dirty="0" smtClean="0">
                <a:solidFill>
                  <a:schemeClr val="accent4">
                    <a:lumMod val="75000"/>
                  </a:schemeClr>
                </a:solidFill>
              </a:rPr>
              <a:t>(</a:t>
            </a:r>
            <a:r>
              <a:rPr lang="en-US" sz="1600" dirty="0" smtClean="0">
                <a:solidFill>
                  <a:schemeClr val="accent4">
                    <a:lumMod val="75000"/>
                  </a:schemeClr>
                </a:solidFill>
              </a:rPr>
              <a:t>Reardon et al. 2009)</a:t>
            </a:r>
          </a:p>
        </p:txBody>
      </p:sp>
      <p:cxnSp>
        <p:nvCxnSpPr>
          <p:cNvPr id="7" name="Straight Connector 6"/>
          <p:cNvCxnSpPr/>
          <p:nvPr/>
        </p:nvCxnSpPr>
        <p:spPr bwMode="auto">
          <a:xfrm>
            <a:off x="381000" y="5181600"/>
            <a:ext cx="8458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906504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76200" y="304800"/>
            <a:ext cx="7696200" cy="609600"/>
          </a:xfrm>
        </p:spPr>
        <p:txBody>
          <a:bodyPr/>
          <a:lstStyle/>
          <a:p>
            <a:pPr>
              <a:lnSpc>
                <a:spcPct val="90000"/>
              </a:lnSpc>
            </a:pPr>
            <a:r>
              <a:rPr lang="en-US" sz="2800" dirty="0">
                <a:latin typeface="Arial" charset="0"/>
                <a:cs typeface="Arial" charset="0"/>
              </a:rPr>
              <a:t>India: Linking smallholders to dairy grid </a:t>
            </a:r>
            <a:br>
              <a:rPr lang="en-US" sz="2800" dirty="0">
                <a:latin typeface="Arial" charset="0"/>
                <a:cs typeface="Arial" charset="0"/>
              </a:rPr>
            </a:br>
            <a:endParaRPr sz="2900" dirty="0">
              <a:latin typeface="Arial" charset="0"/>
              <a:cs typeface="Arial" charset="0"/>
            </a:endParaRPr>
          </a:p>
        </p:txBody>
      </p:sp>
      <p:sp>
        <p:nvSpPr>
          <p:cNvPr id="57346" name="Content Placeholder 2"/>
          <p:cNvSpPr>
            <a:spLocks noGrp="1"/>
          </p:cNvSpPr>
          <p:nvPr>
            <p:ph idx="1"/>
          </p:nvPr>
        </p:nvSpPr>
        <p:spPr>
          <a:xfrm>
            <a:off x="304800" y="1143000"/>
            <a:ext cx="8610600" cy="4267200"/>
          </a:xfrm>
        </p:spPr>
        <p:txBody>
          <a:bodyPr/>
          <a:lstStyle/>
          <a:p>
            <a:pPr>
              <a:spcAft>
                <a:spcPts val="600"/>
              </a:spcAft>
            </a:pPr>
            <a:r>
              <a:rPr lang="en-US" sz="2600" dirty="0" smtClean="0">
                <a:latin typeface="Arial" charset="0"/>
                <a:cs typeface="Arial" charset="0"/>
              </a:rPr>
              <a:t>Linked small dairy producers to urban consumers</a:t>
            </a:r>
          </a:p>
          <a:p>
            <a:pPr lvl="1">
              <a:spcBef>
                <a:spcPct val="0"/>
              </a:spcBef>
              <a:spcAft>
                <a:spcPts val="2400"/>
              </a:spcAft>
              <a:buFont typeface="Arial" pitchFamily="34" charset="0"/>
              <a:buChar char="•"/>
            </a:pPr>
            <a:r>
              <a:rPr lang="en-US" sz="2200" dirty="0" smtClean="0">
                <a:solidFill>
                  <a:schemeClr val="accent4">
                    <a:lumMod val="75000"/>
                  </a:schemeClr>
                </a:solidFill>
                <a:latin typeface="Arial" charset="0"/>
                <a:cs typeface="Arial" charset="0"/>
              </a:rPr>
              <a:t>Chain of production, procurement, processing, and marketing </a:t>
            </a:r>
          </a:p>
          <a:p>
            <a:pPr>
              <a:spcAft>
                <a:spcPts val="2400"/>
              </a:spcAft>
            </a:pPr>
            <a:r>
              <a:rPr lang="en-US" sz="2600" dirty="0">
                <a:latin typeface="Arial" charset="0"/>
                <a:cs typeface="Arial" charset="0"/>
              </a:rPr>
              <a:t>Created national milk grid of village cooperatives, district unions, and state marketing federations </a:t>
            </a:r>
          </a:p>
          <a:p>
            <a:pPr>
              <a:spcAft>
                <a:spcPts val="2400"/>
              </a:spcAft>
            </a:pPr>
            <a:r>
              <a:rPr lang="en-US" sz="2600" dirty="0" smtClean="0">
                <a:latin typeface="Arial" charset="0"/>
                <a:cs typeface="Arial" charset="0"/>
              </a:rPr>
              <a:t>13 mil. participants, 3.7 mil. women in 2008 </a:t>
            </a:r>
          </a:p>
          <a:p>
            <a:pPr>
              <a:spcAft>
                <a:spcPts val="2000"/>
              </a:spcAft>
            </a:pPr>
            <a:r>
              <a:rPr lang="en-US" sz="2600" dirty="0" smtClean="0">
                <a:latin typeface="Arial" charset="0"/>
                <a:cs typeface="Arial" charset="0"/>
              </a:rPr>
              <a:t>Dairy production rose by 4.5% per yr,1970-2001</a:t>
            </a:r>
          </a:p>
        </p:txBody>
      </p:sp>
      <p:sp>
        <p:nvSpPr>
          <p:cNvPr id="57347" name="Text Box 6"/>
          <p:cNvSpPr txBox="1">
            <a:spLocks noChangeArrowheads="1"/>
          </p:cNvSpPr>
          <p:nvPr/>
        </p:nvSpPr>
        <p:spPr bwMode="auto">
          <a:xfrm>
            <a:off x="4953000" y="4953000"/>
            <a:ext cx="4114800" cy="276999"/>
          </a:xfrm>
          <a:prstGeom prst="rect">
            <a:avLst/>
          </a:prstGeom>
          <a:noFill/>
          <a:ln w="9525">
            <a:noFill/>
            <a:miter lim="800000"/>
            <a:headEnd/>
            <a:tailEnd/>
          </a:ln>
        </p:spPr>
        <p:txBody>
          <a:bodyPr>
            <a:spAutoFit/>
          </a:bodyPr>
          <a:lstStyle/>
          <a:p>
            <a:pPr algn="r">
              <a:spcBef>
                <a:spcPct val="50000"/>
              </a:spcBef>
            </a:pPr>
            <a:r>
              <a:rPr lang="en-US" sz="1200" dirty="0" smtClean="0"/>
              <a:t>(Cunningham 2009)</a:t>
            </a:r>
            <a:endParaRPr lang="en-US" sz="1200" dirty="0"/>
          </a:p>
        </p:txBody>
      </p:sp>
      <p:cxnSp>
        <p:nvCxnSpPr>
          <p:cNvPr id="3" name="Straight Connector 2"/>
          <p:cNvCxnSpPr/>
          <p:nvPr/>
        </p:nvCxnSpPr>
        <p:spPr bwMode="auto">
          <a:xfrm>
            <a:off x="304800" y="5486400"/>
            <a:ext cx="8458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 name="TextBox 3"/>
          <p:cNvSpPr txBox="1"/>
          <p:nvPr/>
        </p:nvSpPr>
        <p:spPr>
          <a:xfrm>
            <a:off x="228600" y="5631359"/>
            <a:ext cx="8610600" cy="769441"/>
          </a:xfrm>
          <a:prstGeom prst="rect">
            <a:avLst/>
          </a:prstGeom>
          <a:noFill/>
        </p:spPr>
        <p:txBody>
          <a:bodyPr wrap="square" rtlCol="0">
            <a:spAutoFit/>
          </a:bodyPr>
          <a:lstStyle/>
          <a:p>
            <a:pPr marL="0" lvl="1" algn="ctr">
              <a:spcBef>
                <a:spcPts val="300"/>
              </a:spcBef>
            </a:pPr>
            <a:r>
              <a:rPr lang="en-US" sz="2200" b="1" dirty="0" smtClean="0">
                <a:solidFill>
                  <a:schemeClr val="accent4">
                    <a:lumMod val="75000"/>
                  </a:schemeClr>
                </a:solidFill>
                <a:latin typeface="Arial" charset="0"/>
                <a:cs typeface="Arial" charset="0"/>
              </a:rPr>
              <a:t>Increase bargaining power; provide </a:t>
            </a:r>
            <a:r>
              <a:rPr lang="en-US" sz="2200" b="1" dirty="0">
                <a:solidFill>
                  <a:schemeClr val="accent4">
                    <a:lumMod val="75000"/>
                  </a:schemeClr>
                </a:solidFill>
                <a:latin typeface="Arial" charset="0"/>
                <a:cs typeface="Arial" charset="0"/>
              </a:rPr>
              <a:t>demand </a:t>
            </a:r>
            <a:r>
              <a:rPr lang="en-US" sz="2200" b="1" dirty="0" smtClean="0">
                <a:solidFill>
                  <a:schemeClr val="accent4">
                    <a:lumMod val="75000"/>
                  </a:schemeClr>
                </a:solidFill>
                <a:latin typeface="Arial" charset="0"/>
                <a:cs typeface="Arial" charset="0"/>
              </a:rPr>
              <a:t>information; and reduce </a:t>
            </a:r>
            <a:r>
              <a:rPr lang="en-US" sz="2200" b="1" dirty="0">
                <a:solidFill>
                  <a:schemeClr val="accent4">
                    <a:lumMod val="75000"/>
                  </a:schemeClr>
                </a:solidFill>
                <a:latin typeface="Arial" charset="0"/>
                <a:cs typeface="Arial" charset="0"/>
              </a:rPr>
              <a:t>transaction costs and </a:t>
            </a:r>
            <a:r>
              <a:rPr lang="en-US" sz="2200" b="1" dirty="0" smtClean="0">
                <a:solidFill>
                  <a:schemeClr val="accent4">
                    <a:lumMod val="75000"/>
                  </a:schemeClr>
                </a:solidFill>
                <a:latin typeface="Arial" charset="0"/>
                <a:cs typeface="Arial" charset="0"/>
              </a:rPr>
              <a:t>risks </a:t>
            </a:r>
            <a:endParaRPr lang="en-US" sz="2200" b="1" dirty="0">
              <a:solidFill>
                <a:schemeClr val="accent4">
                  <a:lumMod val="75000"/>
                </a:schemeClr>
              </a:solidFill>
            </a:endParaRPr>
          </a:p>
        </p:txBody>
      </p:sp>
    </p:spTree>
    <p:extLst>
      <p:ext uri="{BB962C8B-B14F-4D97-AF65-F5344CB8AC3E}">
        <p14:creationId xmlns:p14="http://schemas.microsoft.com/office/powerpoint/2010/main" val="3863741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7696200" cy="609600"/>
          </a:xfrm>
        </p:spPr>
        <p:txBody>
          <a:bodyPr/>
          <a:lstStyle/>
          <a:p>
            <a:pPr>
              <a:lnSpc>
                <a:spcPct val="90000"/>
              </a:lnSpc>
            </a:pPr>
            <a:r>
              <a:rPr lang="en-US" sz="2900" dirty="0" smtClean="0"/>
              <a:t>More on innovative agri-food chains</a:t>
            </a:r>
            <a:endParaRPr lang="en-US" sz="2900" dirty="0"/>
          </a:p>
        </p:txBody>
      </p:sp>
      <p:graphicFrame>
        <p:nvGraphicFramePr>
          <p:cNvPr id="5" name="Table 4"/>
          <p:cNvGraphicFramePr>
            <a:graphicFrameLocks noGrp="1"/>
          </p:cNvGraphicFramePr>
          <p:nvPr>
            <p:extLst>
              <p:ext uri="{D42A27DB-BD31-4B8C-83A1-F6EECF244321}">
                <p14:modId xmlns:p14="http://schemas.microsoft.com/office/powerpoint/2010/main" val="2035123398"/>
              </p:ext>
            </p:extLst>
          </p:nvPr>
        </p:nvGraphicFramePr>
        <p:xfrm>
          <a:off x="228600" y="1165622"/>
          <a:ext cx="8610599" cy="5235178"/>
        </p:xfrm>
        <a:graphic>
          <a:graphicData uri="http://schemas.openxmlformats.org/drawingml/2006/table">
            <a:tbl>
              <a:tblPr firstRow="1" firstCol="1" bandRow="1">
                <a:tableStyleId>{69012ECD-51FC-41F1-AA8D-1B2483CD663E}</a:tableStyleId>
              </a:tblPr>
              <a:tblGrid>
                <a:gridCol w="1448512"/>
                <a:gridCol w="1207093"/>
                <a:gridCol w="1394549"/>
                <a:gridCol w="1257977"/>
                <a:gridCol w="3302468"/>
              </a:tblGrid>
              <a:tr h="533399">
                <a:tc>
                  <a:txBody>
                    <a:bodyPr/>
                    <a:lstStyle/>
                    <a:p>
                      <a:pPr marL="0" marR="0">
                        <a:spcBef>
                          <a:spcPts val="100"/>
                        </a:spcBef>
                        <a:spcAft>
                          <a:spcPts val="100"/>
                        </a:spcAft>
                      </a:pPr>
                      <a:r>
                        <a:rPr lang="en-US" sz="1500" dirty="0" smtClean="0">
                          <a:solidFill>
                            <a:srgbClr val="FFFFFF"/>
                          </a:solidFill>
                          <a:effectLst/>
                          <a:latin typeface="Arial" pitchFamily="34" charset="0"/>
                          <a:cs typeface="Arial" pitchFamily="34" charset="0"/>
                        </a:rPr>
                        <a:t>Author</a:t>
                      </a:r>
                      <a:endParaRPr lang="en-US" sz="1500" dirty="0">
                        <a:solidFill>
                          <a:srgbClr val="FFFFFF"/>
                        </a:solidFill>
                        <a:effectLst/>
                        <a:latin typeface="Arial" pitchFamily="34" charset="0"/>
                        <a:ea typeface="Times New Roman"/>
                        <a:cs typeface="Arial" pitchFamily="34"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marL="0" marR="0">
                        <a:spcBef>
                          <a:spcPts val="100"/>
                        </a:spcBef>
                        <a:spcAft>
                          <a:spcPts val="100"/>
                        </a:spcAft>
                      </a:pPr>
                      <a:r>
                        <a:rPr lang="en-US" sz="1500" dirty="0" smtClean="0">
                          <a:solidFill>
                            <a:srgbClr val="FFFFFF"/>
                          </a:solidFill>
                          <a:effectLst/>
                          <a:latin typeface="Arial" pitchFamily="34" charset="0"/>
                          <a:cs typeface="Arial" pitchFamily="34" charset="0"/>
                        </a:rPr>
                        <a:t>Type</a:t>
                      </a:r>
                      <a:endParaRPr lang="en-US" sz="1500" dirty="0">
                        <a:solidFill>
                          <a:srgbClr val="FFFFFF"/>
                        </a:solidFill>
                        <a:effectLst/>
                        <a:latin typeface="Arial" pitchFamily="34" charset="0"/>
                        <a:ea typeface="Times New Roman"/>
                        <a:cs typeface="Arial" pitchFamily="34" charset="0"/>
                      </a:endParaRPr>
                    </a:p>
                  </a:txBody>
                  <a:tcPr marL="68580" marR="68580" marT="0" marB="0">
                    <a:lnL w="12700" cap="flat" cmpd="sng" algn="ctr">
                      <a:solidFill>
                        <a:schemeClr val="accent1"/>
                      </a:solidFill>
                      <a:prstDash val="solid"/>
                      <a:round/>
                      <a:headEnd type="none" w="med" len="med"/>
                      <a:tailEnd type="none" w="med" len="med"/>
                    </a:lnL>
                  </a:tcPr>
                </a:tc>
                <a:tc>
                  <a:txBody>
                    <a:bodyPr/>
                    <a:lstStyle/>
                    <a:p>
                      <a:pPr marL="0" marR="0">
                        <a:spcBef>
                          <a:spcPts val="100"/>
                        </a:spcBef>
                        <a:spcAft>
                          <a:spcPts val="100"/>
                        </a:spcAft>
                      </a:pPr>
                      <a:r>
                        <a:rPr lang="en-US" sz="1500" dirty="0" smtClean="0">
                          <a:solidFill>
                            <a:srgbClr val="FFFFFF"/>
                          </a:solidFill>
                          <a:effectLst/>
                          <a:latin typeface="Arial" pitchFamily="34" charset="0"/>
                          <a:cs typeface="Arial" pitchFamily="34" charset="0"/>
                        </a:rPr>
                        <a:t>Innovation</a:t>
                      </a:r>
                      <a:endParaRPr lang="en-US" sz="1500" dirty="0">
                        <a:solidFill>
                          <a:srgbClr val="FFFFFF"/>
                        </a:solidFill>
                        <a:effectLst/>
                        <a:latin typeface="Arial" pitchFamily="34" charset="0"/>
                        <a:ea typeface="Times New Roman"/>
                        <a:cs typeface="Arial" pitchFamily="34" charset="0"/>
                      </a:endParaRPr>
                    </a:p>
                  </a:txBody>
                  <a:tcPr marL="68580" marR="68580" marT="0" marB="0"/>
                </a:tc>
                <a:tc>
                  <a:txBody>
                    <a:bodyPr/>
                    <a:lstStyle/>
                    <a:p>
                      <a:pPr marL="0" marR="0">
                        <a:spcBef>
                          <a:spcPts val="100"/>
                        </a:spcBef>
                        <a:spcAft>
                          <a:spcPts val="100"/>
                        </a:spcAft>
                      </a:pPr>
                      <a:r>
                        <a:rPr lang="en-US" sz="1500" dirty="0" smtClean="0">
                          <a:solidFill>
                            <a:srgbClr val="FFFFFF"/>
                          </a:solidFill>
                          <a:effectLst/>
                          <a:latin typeface="Arial" pitchFamily="34" charset="0"/>
                          <a:cs typeface="Arial" pitchFamily="34" charset="0"/>
                        </a:rPr>
                        <a:t>Region/ Country</a:t>
                      </a:r>
                      <a:endParaRPr lang="en-US" sz="1500" dirty="0">
                        <a:solidFill>
                          <a:srgbClr val="FFFFFF"/>
                        </a:solidFill>
                        <a:effectLst/>
                        <a:latin typeface="Arial" pitchFamily="34" charset="0"/>
                        <a:ea typeface="Times New Roman"/>
                        <a:cs typeface="Arial" pitchFamily="34" charset="0"/>
                      </a:endParaRPr>
                    </a:p>
                  </a:txBody>
                  <a:tcPr marL="68580" marR="68580" marT="0" marB="0"/>
                </a:tc>
                <a:tc>
                  <a:txBody>
                    <a:bodyPr/>
                    <a:lstStyle/>
                    <a:p>
                      <a:pPr marL="0" marR="0">
                        <a:spcBef>
                          <a:spcPts val="100"/>
                        </a:spcBef>
                        <a:spcAft>
                          <a:spcPts val="100"/>
                        </a:spcAft>
                      </a:pPr>
                      <a:r>
                        <a:rPr lang="en-US" sz="1500" dirty="0" smtClean="0">
                          <a:solidFill>
                            <a:srgbClr val="FFFFFF"/>
                          </a:solidFill>
                          <a:effectLst/>
                          <a:latin typeface="Arial" pitchFamily="34" charset="0"/>
                          <a:cs typeface="Arial" pitchFamily="34" charset="0"/>
                        </a:rPr>
                        <a:t>Actual</a:t>
                      </a:r>
                      <a:r>
                        <a:rPr lang="en-US" sz="1500" baseline="0" dirty="0" smtClean="0">
                          <a:solidFill>
                            <a:srgbClr val="FFFFFF"/>
                          </a:solidFill>
                          <a:effectLst/>
                          <a:latin typeface="Arial" pitchFamily="34" charset="0"/>
                          <a:cs typeface="Arial" pitchFamily="34" charset="0"/>
                        </a:rPr>
                        <a:t> / potential b</a:t>
                      </a:r>
                      <a:r>
                        <a:rPr lang="en-US" sz="1500" dirty="0" smtClean="0">
                          <a:solidFill>
                            <a:srgbClr val="FFFFFF"/>
                          </a:solidFill>
                          <a:effectLst/>
                          <a:latin typeface="Arial" pitchFamily="34" charset="0"/>
                          <a:cs typeface="Arial" pitchFamily="34" charset="0"/>
                        </a:rPr>
                        <a:t>eneficiaries </a:t>
                      </a:r>
                      <a:r>
                        <a:rPr lang="en-US" sz="1500" dirty="0">
                          <a:solidFill>
                            <a:srgbClr val="FFFFFF"/>
                          </a:solidFill>
                          <a:effectLst/>
                          <a:latin typeface="Arial" pitchFamily="34" charset="0"/>
                          <a:cs typeface="Arial" pitchFamily="34" charset="0"/>
                        </a:rPr>
                        <a:t>and impact</a:t>
                      </a:r>
                      <a:endParaRPr lang="en-US" sz="1500" dirty="0">
                        <a:solidFill>
                          <a:srgbClr val="FFFFFF"/>
                        </a:solidFill>
                        <a:effectLst/>
                        <a:latin typeface="Arial" pitchFamily="34" charset="0"/>
                        <a:ea typeface="Times New Roman"/>
                        <a:cs typeface="Arial" pitchFamily="34" charset="0"/>
                      </a:endParaRPr>
                    </a:p>
                  </a:txBody>
                  <a:tcPr marL="68580" marR="68580" marT="0" marB="0">
                    <a:lnR w="12700" cap="flat" cmpd="sng" algn="ctr">
                      <a:noFill/>
                      <a:prstDash val="solid"/>
                      <a:round/>
                      <a:headEnd type="none" w="med" len="med"/>
                      <a:tailEnd type="none" w="med" len="med"/>
                    </a:lnR>
                  </a:tcPr>
                </a:tc>
              </a:tr>
              <a:tr h="1408659">
                <a:tc>
                  <a:txBody>
                    <a:bodyPr/>
                    <a:lstStyle/>
                    <a:p>
                      <a:pPr marL="0" marR="0">
                        <a:spcBef>
                          <a:spcPts val="100"/>
                        </a:spcBef>
                        <a:spcAft>
                          <a:spcPts val="100"/>
                        </a:spcAft>
                      </a:pPr>
                      <a:r>
                        <a:rPr lang="en-US" sz="1400" dirty="0" smtClean="0">
                          <a:effectLst/>
                          <a:latin typeface="Arial" pitchFamily="34" charset="0"/>
                          <a:ea typeface="Times New Roman"/>
                          <a:cs typeface="Arial" pitchFamily="34" charset="0"/>
                        </a:rPr>
                        <a:t>Saenger et al. 2012</a:t>
                      </a:r>
                      <a:endParaRPr lang="en-US" sz="1400" dirty="0">
                        <a:effectLst/>
                        <a:latin typeface="Arial" pitchFamily="34" charset="0"/>
                        <a:ea typeface="Times New Roman"/>
                        <a:cs typeface="Arial" pitchFamily="34"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marL="0" marR="0">
                        <a:spcBef>
                          <a:spcPts val="100"/>
                        </a:spcBef>
                        <a:spcAft>
                          <a:spcPts val="100"/>
                        </a:spcAft>
                      </a:pPr>
                      <a:r>
                        <a:rPr lang="en-US" sz="1400" dirty="0" smtClean="0">
                          <a:effectLst/>
                          <a:latin typeface="Arial" pitchFamily="34" charset="0"/>
                          <a:ea typeface="Times New Roman"/>
                          <a:cs typeface="Arial" pitchFamily="34" charset="0"/>
                        </a:rPr>
                        <a:t>Dairy</a:t>
                      </a:r>
                      <a:endParaRPr lang="en-US" sz="1400" dirty="0">
                        <a:effectLst/>
                        <a:latin typeface="Arial" pitchFamily="34" charset="0"/>
                        <a:ea typeface="Times New Roman"/>
                        <a:cs typeface="Arial"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a:spcBef>
                          <a:spcPts val="100"/>
                        </a:spcBef>
                        <a:spcAft>
                          <a:spcPts val="100"/>
                        </a:spcAft>
                      </a:pPr>
                      <a:r>
                        <a:rPr lang="en-US" sz="1400" dirty="0" smtClean="0">
                          <a:effectLst/>
                          <a:latin typeface="Arial" pitchFamily="34" charset="0"/>
                          <a:ea typeface="Times New Roman"/>
                          <a:cs typeface="Arial" pitchFamily="34" charset="0"/>
                        </a:rPr>
                        <a:t>Contract farming</a:t>
                      </a:r>
                      <a:endParaRPr lang="en-US" sz="1400" dirty="0">
                        <a:effectLst/>
                        <a:latin typeface="Arial" pitchFamily="34" charset="0"/>
                        <a:ea typeface="Times New Roman"/>
                        <a:cs typeface="Arial"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a:spcBef>
                          <a:spcPts val="100"/>
                        </a:spcBef>
                        <a:spcAft>
                          <a:spcPts val="100"/>
                        </a:spcAft>
                      </a:pPr>
                      <a:r>
                        <a:rPr lang="en-US" sz="1400" dirty="0" smtClean="0">
                          <a:effectLst/>
                          <a:latin typeface="Arial" pitchFamily="34" charset="0"/>
                          <a:ea typeface="Times New Roman"/>
                          <a:cs typeface="Arial" pitchFamily="34" charset="0"/>
                        </a:rPr>
                        <a:t>Vietnam</a:t>
                      </a:r>
                      <a:endParaRPr lang="en-US" sz="1400" dirty="0">
                        <a:effectLst/>
                        <a:latin typeface="Arial" pitchFamily="34" charset="0"/>
                        <a:ea typeface="Times New Roman"/>
                        <a:cs typeface="Arial"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indent="0">
                        <a:spcBef>
                          <a:spcPts val="100"/>
                        </a:spcBef>
                        <a:spcAft>
                          <a:spcPts val="100"/>
                        </a:spcAft>
                        <a:buFont typeface="Arial" pitchFamily="34" charset="0"/>
                        <a:buNone/>
                      </a:pPr>
                      <a:r>
                        <a:rPr lang="en-US" sz="1400" dirty="0" smtClean="0">
                          <a:effectLst/>
                          <a:latin typeface="Arial" pitchFamily="34" charset="0"/>
                          <a:ea typeface="Times New Roman"/>
                          <a:cs typeface="Arial" pitchFamily="34" charset="0"/>
                        </a:rPr>
                        <a:t>Small farmers and processors</a:t>
                      </a:r>
                    </a:p>
                    <a:p>
                      <a:pPr marL="285750" marR="0" indent="-285750">
                        <a:spcBef>
                          <a:spcPts val="100"/>
                        </a:spcBef>
                        <a:spcAft>
                          <a:spcPts val="100"/>
                        </a:spcAft>
                        <a:buFont typeface="Arial" pitchFamily="34" charset="0"/>
                        <a:buChar char="•"/>
                      </a:pPr>
                      <a:r>
                        <a:rPr lang="en-US" sz="1400" dirty="0" smtClean="0">
                          <a:effectLst/>
                          <a:latin typeface="Arial" pitchFamily="34" charset="0"/>
                          <a:ea typeface="Times New Roman"/>
                          <a:cs typeface="Arial" pitchFamily="34" charset="0"/>
                        </a:rPr>
                        <a:t>Higher productivity</a:t>
                      </a:r>
                    </a:p>
                    <a:p>
                      <a:pPr marL="285750" marR="0" indent="-285750">
                        <a:spcBef>
                          <a:spcPts val="100"/>
                        </a:spcBef>
                        <a:spcAft>
                          <a:spcPts val="100"/>
                        </a:spcAft>
                        <a:buFont typeface="Arial" pitchFamily="34" charset="0"/>
                        <a:buChar char="•"/>
                      </a:pPr>
                      <a:r>
                        <a:rPr lang="en-US" sz="1400" dirty="0" smtClean="0">
                          <a:effectLst/>
                          <a:latin typeface="Arial" pitchFamily="34" charset="0"/>
                          <a:ea typeface="Times New Roman"/>
                          <a:cs typeface="Arial" pitchFamily="34" charset="0"/>
                        </a:rPr>
                        <a:t>Better milk quality with quality-dependent pricing</a:t>
                      </a:r>
                    </a:p>
                    <a:p>
                      <a:pPr marL="285750" marR="0" indent="-285750">
                        <a:spcBef>
                          <a:spcPts val="100"/>
                        </a:spcBef>
                        <a:spcAft>
                          <a:spcPts val="100"/>
                        </a:spcAft>
                        <a:buFont typeface="Arial" pitchFamily="34" charset="0"/>
                        <a:buChar char="•"/>
                      </a:pPr>
                      <a:r>
                        <a:rPr lang="en-US" sz="1400" dirty="0" smtClean="0">
                          <a:effectLst/>
                          <a:latin typeface="Arial" pitchFamily="34" charset="0"/>
                          <a:ea typeface="Times New Roman"/>
                          <a:cs typeface="Arial" pitchFamily="34" charset="0"/>
                        </a:rPr>
                        <a:t>Lower per-unit transaction costs with independent quality control</a:t>
                      </a:r>
                      <a:endParaRPr lang="en-US" sz="1400" dirty="0">
                        <a:effectLst/>
                        <a:latin typeface="Arial" pitchFamily="34" charset="0"/>
                        <a:ea typeface="Times New Roman"/>
                        <a:cs typeface="Arial"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r>
              <a:tr h="1173882">
                <a:tc>
                  <a:txBody>
                    <a:bodyPr/>
                    <a:lstStyle/>
                    <a:p>
                      <a:pPr marL="0" marR="0">
                        <a:spcBef>
                          <a:spcPts val="100"/>
                        </a:spcBef>
                        <a:spcAft>
                          <a:spcPts val="100"/>
                        </a:spcAft>
                      </a:pPr>
                      <a:r>
                        <a:rPr lang="fr-FR" sz="1400" dirty="0" smtClean="0">
                          <a:effectLst/>
                          <a:latin typeface="Arial" pitchFamily="34" charset="0"/>
                          <a:ea typeface="Times New Roman"/>
                          <a:cs typeface="Arial" pitchFamily="34" charset="0"/>
                        </a:rPr>
                        <a:t>Chenevix Trench et al. 2011</a:t>
                      </a:r>
                      <a:endParaRPr lang="en-US" sz="1400" dirty="0">
                        <a:effectLst/>
                        <a:latin typeface="Arial" pitchFamily="34" charset="0"/>
                        <a:ea typeface="Times New Roman"/>
                        <a:cs typeface="Arial" pitchFamily="34"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marL="0" marR="0">
                        <a:spcBef>
                          <a:spcPts val="100"/>
                        </a:spcBef>
                        <a:spcAft>
                          <a:spcPts val="100"/>
                        </a:spcAft>
                      </a:pPr>
                      <a:r>
                        <a:rPr lang="en-US" sz="1400" dirty="0" smtClean="0">
                          <a:effectLst/>
                          <a:latin typeface="Arial" pitchFamily="34" charset="0"/>
                          <a:ea typeface="Times New Roman"/>
                          <a:cs typeface="Arial" pitchFamily="34" charset="0"/>
                        </a:rPr>
                        <a:t>Perishable foods</a:t>
                      </a:r>
                      <a:endParaRPr lang="en-US" sz="1400" dirty="0">
                        <a:effectLst/>
                        <a:latin typeface="Arial" pitchFamily="34" charset="0"/>
                        <a:ea typeface="Times New Roman"/>
                        <a:cs typeface="Arial"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a:spcBef>
                          <a:spcPts val="100"/>
                        </a:spcBef>
                        <a:spcAft>
                          <a:spcPts val="100"/>
                        </a:spcAft>
                      </a:pPr>
                      <a:r>
                        <a:rPr lang="en-US" sz="1400" dirty="0" smtClean="0">
                          <a:effectLst/>
                          <a:latin typeface="Arial" pitchFamily="34" charset="0"/>
                          <a:ea typeface="Times New Roman"/>
                          <a:cs typeface="Arial" pitchFamily="34" charset="0"/>
                        </a:rPr>
                        <a:t>Modified risk analysis framework</a:t>
                      </a:r>
                      <a:endParaRPr lang="en-US" sz="1400" dirty="0">
                        <a:effectLst/>
                        <a:latin typeface="Arial" pitchFamily="34" charset="0"/>
                        <a:ea typeface="Times New Roman"/>
                        <a:cs typeface="Arial"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a:spcBef>
                          <a:spcPts val="100"/>
                        </a:spcBef>
                        <a:spcAft>
                          <a:spcPts val="100"/>
                        </a:spcAft>
                      </a:pPr>
                      <a:r>
                        <a:rPr lang="en-US" sz="1400" dirty="0" smtClean="0">
                          <a:effectLst/>
                          <a:latin typeface="Arial" pitchFamily="34" charset="0"/>
                          <a:ea typeface="Times New Roman"/>
                          <a:cs typeface="Arial" pitchFamily="34" charset="0"/>
                        </a:rPr>
                        <a:t>General</a:t>
                      </a:r>
                      <a:endParaRPr lang="en-US" sz="1400" dirty="0">
                        <a:effectLst/>
                        <a:latin typeface="Arial" pitchFamily="34" charset="0"/>
                        <a:ea typeface="Times New Roman"/>
                        <a:cs typeface="Arial"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indent="0">
                        <a:spcBef>
                          <a:spcPts val="100"/>
                        </a:spcBef>
                        <a:spcAft>
                          <a:spcPts val="100"/>
                        </a:spcAft>
                        <a:buFont typeface="Arial" pitchFamily="34" charset="0"/>
                        <a:buNone/>
                      </a:pPr>
                      <a:r>
                        <a:rPr lang="en-US" sz="1400" dirty="0" smtClean="0">
                          <a:effectLst/>
                          <a:latin typeface="Arial" pitchFamily="34" charset="0"/>
                          <a:ea typeface="Times New Roman"/>
                          <a:cs typeface="Arial" pitchFamily="34" charset="0"/>
                        </a:rPr>
                        <a:t>Poor small farmers and consumers</a:t>
                      </a:r>
                    </a:p>
                    <a:p>
                      <a:pPr marL="285750" marR="0" indent="-285750">
                        <a:spcBef>
                          <a:spcPts val="100"/>
                        </a:spcBef>
                        <a:spcAft>
                          <a:spcPts val="100"/>
                        </a:spcAft>
                        <a:buFont typeface="Arial" pitchFamily="34" charset="0"/>
                        <a:buChar char="•"/>
                      </a:pPr>
                      <a:r>
                        <a:rPr lang="en-US" sz="1400" dirty="0" smtClean="0">
                          <a:effectLst/>
                          <a:latin typeface="Arial" pitchFamily="34" charset="0"/>
                          <a:ea typeface="Times New Roman"/>
                          <a:cs typeface="Arial" pitchFamily="34" charset="0"/>
                        </a:rPr>
                        <a:t>Higher incomes from producing high-value foods</a:t>
                      </a:r>
                    </a:p>
                    <a:p>
                      <a:pPr marL="285750" marR="0" indent="-285750">
                        <a:spcBef>
                          <a:spcPts val="100"/>
                        </a:spcBef>
                        <a:spcAft>
                          <a:spcPts val="100"/>
                        </a:spcAft>
                        <a:buFont typeface="Arial" pitchFamily="34" charset="0"/>
                        <a:buChar char="•"/>
                      </a:pPr>
                      <a:r>
                        <a:rPr lang="en-US" sz="1400" dirty="0" smtClean="0">
                          <a:effectLst/>
                          <a:latin typeface="Arial" pitchFamily="34" charset="0"/>
                          <a:ea typeface="Times New Roman"/>
                          <a:cs typeface="Arial" pitchFamily="34" charset="0"/>
                        </a:rPr>
                        <a:t>Lower health risk</a:t>
                      </a:r>
                      <a:endParaRPr lang="en-US" sz="1400" dirty="0">
                        <a:effectLst/>
                        <a:latin typeface="Arial" pitchFamily="34" charset="0"/>
                        <a:ea typeface="Times New Roman"/>
                        <a:cs typeface="Arial"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r>
              <a:tr h="1227460">
                <a:tc>
                  <a:txBody>
                    <a:bodyPr/>
                    <a:lstStyle/>
                    <a:p>
                      <a:pPr marL="0" marR="0">
                        <a:spcBef>
                          <a:spcPts val="100"/>
                        </a:spcBef>
                        <a:spcAft>
                          <a:spcPts val="100"/>
                        </a:spcAft>
                      </a:pPr>
                      <a:r>
                        <a:rPr lang="en-US" sz="1400" u="none" strike="noStrike" dirty="0">
                          <a:effectLst/>
                          <a:latin typeface="Arial" pitchFamily="34" charset="0"/>
                          <a:cs typeface="Arial" pitchFamily="34" charset="0"/>
                        </a:rPr>
                        <a:t>Hawkes &amp; Ruel</a:t>
                      </a:r>
                      <a:r>
                        <a:rPr lang="en-US" sz="1400" dirty="0">
                          <a:effectLst/>
                          <a:latin typeface="Arial" pitchFamily="34" charset="0"/>
                          <a:cs typeface="Arial" pitchFamily="34" charset="0"/>
                        </a:rPr>
                        <a:t> </a:t>
                      </a:r>
                      <a:r>
                        <a:rPr lang="en-US" sz="1400" dirty="0" smtClean="0">
                          <a:effectLst/>
                          <a:latin typeface="Arial" pitchFamily="34" charset="0"/>
                          <a:cs typeface="Arial" pitchFamily="34" charset="0"/>
                        </a:rPr>
                        <a:t>2011 </a:t>
                      </a:r>
                      <a:endParaRPr lang="en-US" sz="1400" dirty="0">
                        <a:effectLst/>
                        <a:latin typeface="Arial" pitchFamily="34" charset="0"/>
                        <a:ea typeface="Times New Roman"/>
                        <a:cs typeface="Arial" pitchFamily="34"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marL="0" marR="0">
                        <a:spcBef>
                          <a:spcPts val="100"/>
                        </a:spcBef>
                        <a:spcAft>
                          <a:spcPts val="100"/>
                        </a:spcAft>
                      </a:pPr>
                      <a:r>
                        <a:rPr lang="en-US" sz="1400" dirty="0" smtClean="0">
                          <a:effectLst/>
                          <a:latin typeface="Arial" pitchFamily="34" charset="0"/>
                          <a:ea typeface="+mn-ea"/>
                          <a:cs typeface="Arial" pitchFamily="34" charset="0"/>
                        </a:rPr>
                        <a:t>Multiple</a:t>
                      </a:r>
                      <a:r>
                        <a:rPr lang="en-US" sz="1400" baseline="0" dirty="0" smtClean="0">
                          <a:effectLst/>
                          <a:latin typeface="Arial" pitchFamily="34" charset="0"/>
                          <a:ea typeface="+mn-ea"/>
                          <a:cs typeface="Arial" pitchFamily="34" charset="0"/>
                        </a:rPr>
                        <a:t> incl. fortified foods</a:t>
                      </a:r>
                      <a:endParaRPr lang="en-US" sz="1400" dirty="0">
                        <a:effectLst/>
                        <a:latin typeface="Arial" pitchFamily="34" charset="0"/>
                        <a:ea typeface="Times New Roman"/>
                        <a:cs typeface="Arial"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a:spcBef>
                          <a:spcPts val="100"/>
                        </a:spcBef>
                        <a:spcAft>
                          <a:spcPts val="100"/>
                        </a:spcAft>
                      </a:pPr>
                      <a:r>
                        <a:rPr lang="en-US" sz="1400" dirty="0" smtClean="0">
                          <a:effectLst/>
                          <a:latin typeface="Arial" pitchFamily="34" charset="0"/>
                          <a:cs typeface="Arial" pitchFamily="34" charset="0"/>
                        </a:rPr>
                        <a:t>Nutrition-sensitive chains</a:t>
                      </a:r>
                      <a:endParaRPr lang="en-US" sz="1400" dirty="0">
                        <a:effectLst/>
                        <a:latin typeface="Arial" pitchFamily="34" charset="0"/>
                        <a:ea typeface="Times New Roman"/>
                        <a:cs typeface="Arial"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a:spcBef>
                          <a:spcPts val="100"/>
                        </a:spcBef>
                        <a:spcAft>
                          <a:spcPts val="100"/>
                        </a:spcAft>
                      </a:pPr>
                      <a:r>
                        <a:rPr lang="en-US" sz="1400" dirty="0">
                          <a:effectLst/>
                          <a:latin typeface="Arial" pitchFamily="34" charset="0"/>
                          <a:cs typeface="Arial" pitchFamily="34" charset="0"/>
                        </a:rPr>
                        <a:t>Developing countries </a:t>
                      </a:r>
                      <a:endParaRPr lang="en-US" sz="1400" dirty="0">
                        <a:effectLst/>
                        <a:latin typeface="Arial" pitchFamily="34" charset="0"/>
                        <a:ea typeface="Times New Roman"/>
                        <a:cs typeface="Arial"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indent="0">
                        <a:spcBef>
                          <a:spcPts val="100"/>
                        </a:spcBef>
                        <a:spcAft>
                          <a:spcPts val="100"/>
                        </a:spcAft>
                        <a:buFont typeface="Arial" pitchFamily="34" charset="0"/>
                        <a:buNone/>
                      </a:pPr>
                      <a:r>
                        <a:rPr lang="en-US" sz="1400" b="0" dirty="0">
                          <a:effectLst/>
                          <a:latin typeface="Arial" pitchFamily="34" charset="0"/>
                          <a:cs typeface="Arial" pitchFamily="34" charset="0"/>
                        </a:rPr>
                        <a:t>Poor and marginal </a:t>
                      </a:r>
                      <a:r>
                        <a:rPr lang="en-US" sz="1400" b="0" dirty="0" smtClean="0">
                          <a:effectLst/>
                          <a:latin typeface="Arial" pitchFamily="34" charset="0"/>
                          <a:cs typeface="Arial" pitchFamily="34" charset="0"/>
                        </a:rPr>
                        <a:t>popula­tions</a:t>
                      </a:r>
                    </a:p>
                    <a:p>
                      <a:pPr marL="285750" marR="0" indent="-285750">
                        <a:spcBef>
                          <a:spcPts val="100"/>
                        </a:spcBef>
                        <a:spcAft>
                          <a:spcPts val="100"/>
                        </a:spcAft>
                        <a:buFont typeface="Arial" pitchFamily="34" charset="0"/>
                        <a:buChar char="•"/>
                      </a:pPr>
                      <a:r>
                        <a:rPr lang="en-US" sz="1400" dirty="0" smtClean="0">
                          <a:effectLst/>
                          <a:latin typeface="Arial" pitchFamily="34" charset="0"/>
                          <a:cs typeface="Arial" pitchFamily="34" charset="0"/>
                        </a:rPr>
                        <a:t>Better </a:t>
                      </a:r>
                      <a:r>
                        <a:rPr lang="en-US" sz="1400" dirty="0">
                          <a:effectLst/>
                          <a:latin typeface="Arial" pitchFamily="34" charset="0"/>
                          <a:cs typeface="Arial" pitchFamily="34" charset="0"/>
                        </a:rPr>
                        <a:t>nutrition </a:t>
                      </a:r>
                      <a:endParaRPr lang="en-US" sz="1400" dirty="0" smtClean="0">
                        <a:effectLst/>
                        <a:latin typeface="Arial" pitchFamily="34" charset="0"/>
                        <a:cs typeface="Arial" pitchFamily="34" charset="0"/>
                      </a:endParaRPr>
                    </a:p>
                    <a:p>
                      <a:pPr marL="285750" marR="0" indent="-285750">
                        <a:spcBef>
                          <a:spcPts val="100"/>
                        </a:spcBef>
                        <a:spcAft>
                          <a:spcPts val="100"/>
                        </a:spcAft>
                        <a:buFont typeface="Arial" pitchFamily="34" charset="0"/>
                        <a:buChar char="•"/>
                      </a:pPr>
                      <a:r>
                        <a:rPr lang="en-US" sz="1400" dirty="0" smtClean="0">
                          <a:effectLst/>
                          <a:latin typeface="Arial" pitchFamily="34" charset="0"/>
                          <a:cs typeface="Arial" pitchFamily="34" charset="0"/>
                        </a:rPr>
                        <a:t>Improved access to nutritious</a:t>
                      </a:r>
                      <a:r>
                        <a:rPr lang="en-US" sz="1400" baseline="0" dirty="0" smtClean="0">
                          <a:effectLst/>
                          <a:latin typeface="Arial" pitchFamily="34" charset="0"/>
                          <a:cs typeface="Arial" pitchFamily="34" charset="0"/>
                        </a:rPr>
                        <a:t> foods (</a:t>
                      </a:r>
                      <a:r>
                        <a:rPr lang="en-US" sz="1400" dirty="0" smtClean="0">
                          <a:effectLst/>
                          <a:latin typeface="Arial" pitchFamily="34" charset="0"/>
                          <a:cs typeface="Arial" pitchFamily="34" charset="0"/>
                        </a:rPr>
                        <a:t>availability, affordability, </a:t>
                      </a:r>
                      <a:r>
                        <a:rPr lang="en-US" sz="1400" dirty="0">
                          <a:effectLst/>
                          <a:latin typeface="Arial" pitchFamily="34" charset="0"/>
                          <a:cs typeface="Arial" pitchFamily="34" charset="0"/>
                        </a:rPr>
                        <a:t>and </a:t>
                      </a:r>
                      <a:r>
                        <a:rPr lang="en-US" sz="1400" dirty="0" smtClean="0">
                          <a:effectLst/>
                          <a:latin typeface="Arial" pitchFamily="34" charset="0"/>
                          <a:cs typeface="Arial" pitchFamily="34" charset="0"/>
                        </a:rPr>
                        <a:t>acceptability) </a:t>
                      </a:r>
                      <a:endParaRPr lang="en-US" sz="1400" dirty="0">
                        <a:effectLst/>
                        <a:latin typeface="Arial" pitchFamily="34" charset="0"/>
                        <a:ea typeface="Times New Roman"/>
                        <a:cs typeface="Arial"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r>
              <a:tr h="891778">
                <a:tc>
                  <a:txBody>
                    <a:bodyPr/>
                    <a:lstStyle/>
                    <a:p>
                      <a:pPr marL="0" marR="0">
                        <a:spcBef>
                          <a:spcPts val="100"/>
                        </a:spcBef>
                        <a:spcAft>
                          <a:spcPts val="100"/>
                        </a:spcAft>
                      </a:pPr>
                      <a:r>
                        <a:rPr lang="en-US" sz="1400" u="none" strike="noStrike" dirty="0">
                          <a:effectLst/>
                          <a:latin typeface="Arial" pitchFamily="34" charset="0"/>
                          <a:cs typeface="Arial" pitchFamily="34" charset="0"/>
                        </a:rPr>
                        <a:t>Bernard &amp; Spiel­man</a:t>
                      </a:r>
                      <a:r>
                        <a:rPr lang="en-US" sz="1400" dirty="0">
                          <a:effectLst/>
                          <a:latin typeface="Arial" pitchFamily="34" charset="0"/>
                          <a:cs typeface="Arial" pitchFamily="34" charset="0"/>
                        </a:rPr>
                        <a:t> </a:t>
                      </a:r>
                      <a:r>
                        <a:rPr lang="en-US" sz="1400" dirty="0" smtClean="0">
                          <a:effectLst/>
                          <a:latin typeface="Arial" pitchFamily="34" charset="0"/>
                          <a:cs typeface="Arial" pitchFamily="34" charset="0"/>
                        </a:rPr>
                        <a:t>2009</a:t>
                      </a:r>
                      <a:endParaRPr lang="en-US" sz="1400" dirty="0">
                        <a:effectLst/>
                        <a:latin typeface="Arial" pitchFamily="34" charset="0"/>
                        <a:ea typeface="Times New Roman"/>
                        <a:cs typeface="Arial" pitchFamily="34" charset="0"/>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marL="0" marR="0">
                        <a:spcBef>
                          <a:spcPts val="100"/>
                        </a:spcBef>
                        <a:spcAft>
                          <a:spcPts val="100"/>
                        </a:spcAft>
                      </a:pPr>
                      <a:r>
                        <a:rPr lang="en-US" sz="1400" dirty="0">
                          <a:effectLst/>
                          <a:latin typeface="Arial" pitchFamily="34" charset="0"/>
                          <a:cs typeface="Arial" pitchFamily="34" charset="0"/>
                        </a:rPr>
                        <a:t>Grains</a:t>
                      </a:r>
                      <a:endParaRPr lang="en-US" sz="1400" dirty="0">
                        <a:effectLst/>
                        <a:latin typeface="Arial" pitchFamily="34" charset="0"/>
                        <a:ea typeface="Times New Roman"/>
                        <a:cs typeface="Arial"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a:spcBef>
                          <a:spcPts val="100"/>
                        </a:spcBef>
                        <a:spcAft>
                          <a:spcPts val="100"/>
                        </a:spcAft>
                      </a:pPr>
                      <a:r>
                        <a:rPr lang="en-US" sz="1400" dirty="0">
                          <a:effectLst/>
                          <a:latin typeface="Arial" pitchFamily="34" charset="0"/>
                          <a:cs typeface="Arial" pitchFamily="34" charset="0"/>
                        </a:rPr>
                        <a:t>Producer </a:t>
                      </a:r>
                      <a:r>
                        <a:rPr lang="en-US" sz="1400" dirty="0" smtClean="0">
                          <a:effectLst/>
                          <a:latin typeface="Arial" pitchFamily="34" charset="0"/>
                          <a:cs typeface="Arial" pitchFamily="34" charset="0"/>
                        </a:rPr>
                        <a:t/>
                      </a:r>
                      <a:br>
                        <a:rPr lang="en-US" sz="1400" dirty="0" smtClean="0">
                          <a:effectLst/>
                          <a:latin typeface="Arial" pitchFamily="34" charset="0"/>
                          <a:cs typeface="Arial" pitchFamily="34" charset="0"/>
                        </a:rPr>
                      </a:br>
                      <a:r>
                        <a:rPr lang="en-US" sz="1400" dirty="0" smtClean="0">
                          <a:effectLst/>
                          <a:latin typeface="Arial" pitchFamily="34" charset="0"/>
                          <a:cs typeface="Arial" pitchFamily="34" charset="0"/>
                        </a:rPr>
                        <a:t>coop­eratives</a:t>
                      </a:r>
                      <a:endParaRPr lang="en-US" sz="1400" dirty="0">
                        <a:effectLst/>
                        <a:latin typeface="Arial" pitchFamily="34" charset="0"/>
                        <a:ea typeface="Times New Roman"/>
                        <a:cs typeface="Arial"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a:spcBef>
                          <a:spcPts val="100"/>
                        </a:spcBef>
                        <a:spcAft>
                          <a:spcPts val="100"/>
                        </a:spcAft>
                      </a:pPr>
                      <a:r>
                        <a:rPr lang="en-US" sz="1400" dirty="0">
                          <a:effectLst/>
                          <a:latin typeface="Arial" pitchFamily="34" charset="0"/>
                          <a:cs typeface="Arial" pitchFamily="34" charset="0"/>
                        </a:rPr>
                        <a:t>Ethiopia </a:t>
                      </a:r>
                      <a:endParaRPr lang="en-US" sz="1400" dirty="0">
                        <a:effectLst/>
                        <a:latin typeface="Arial" pitchFamily="34" charset="0"/>
                        <a:ea typeface="Times New Roman"/>
                        <a:cs typeface="Arial"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indent="0">
                        <a:spcBef>
                          <a:spcPts val="100"/>
                        </a:spcBef>
                        <a:spcAft>
                          <a:spcPts val="100"/>
                        </a:spcAft>
                        <a:buFont typeface="Arial" pitchFamily="34" charset="0"/>
                        <a:buNone/>
                      </a:pPr>
                      <a:r>
                        <a:rPr lang="en-US" sz="1400" dirty="0" smtClean="0">
                          <a:effectLst/>
                          <a:latin typeface="Arial" pitchFamily="34" charset="0"/>
                          <a:cs typeface="Arial" pitchFamily="34" charset="0"/>
                        </a:rPr>
                        <a:t>Smallholders</a:t>
                      </a:r>
                    </a:p>
                    <a:p>
                      <a:pPr marL="285750" marR="0" indent="-285750">
                        <a:spcBef>
                          <a:spcPts val="100"/>
                        </a:spcBef>
                        <a:spcAft>
                          <a:spcPts val="100"/>
                        </a:spcAft>
                        <a:buFont typeface="Arial" pitchFamily="34" charset="0"/>
                        <a:buChar char="•"/>
                      </a:pPr>
                      <a:r>
                        <a:rPr lang="en-US" sz="1400" dirty="0" smtClean="0">
                          <a:effectLst/>
                          <a:latin typeface="Arial" pitchFamily="34" charset="0"/>
                          <a:cs typeface="Arial" pitchFamily="34" charset="0"/>
                        </a:rPr>
                        <a:t>Positive </a:t>
                      </a:r>
                      <a:r>
                        <a:rPr lang="en-US" sz="1400" dirty="0">
                          <a:effectLst/>
                          <a:latin typeface="Arial" pitchFamily="34" charset="0"/>
                          <a:cs typeface="Arial" pitchFamily="34" charset="0"/>
                        </a:rPr>
                        <a:t>spill­overs from cooperative </a:t>
                      </a:r>
                      <a:r>
                        <a:rPr lang="en-US" sz="1400" dirty="0" smtClean="0">
                          <a:effectLst/>
                          <a:latin typeface="Arial" pitchFamily="34" charset="0"/>
                          <a:cs typeface="Arial" pitchFamily="34" charset="0"/>
                        </a:rPr>
                        <a:t>activities </a:t>
                      </a:r>
                      <a:endParaRPr lang="en-US" sz="1400" dirty="0">
                        <a:effectLst/>
                        <a:latin typeface="Arial" pitchFamily="34" charset="0"/>
                        <a:ea typeface="Times New Roman"/>
                        <a:cs typeface="Arial" pitchFamily="34"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40572915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90000"/>
              </a:lnSpc>
            </a:pPr>
            <a:r>
              <a:rPr lang="en-US" sz="2800" dirty="0" smtClean="0"/>
              <a:t>Value chain approaches are important for achieving nutrition goals</a:t>
            </a:r>
            <a:endParaRPr lang="en-US" sz="2800" dirty="0"/>
          </a:p>
        </p:txBody>
      </p:sp>
      <p:sp>
        <p:nvSpPr>
          <p:cNvPr id="10" name="Content Placeholder 9"/>
          <p:cNvSpPr>
            <a:spLocks noGrp="1"/>
          </p:cNvSpPr>
          <p:nvPr>
            <p:ph sz="half" idx="2"/>
          </p:nvPr>
        </p:nvSpPr>
        <p:spPr>
          <a:xfrm>
            <a:off x="5029200" y="1295400"/>
            <a:ext cx="4038600" cy="5320599"/>
          </a:xfrm>
        </p:spPr>
        <p:txBody>
          <a:bodyPr/>
          <a:lstStyle/>
          <a:p>
            <a:pPr marL="0" indent="0">
              <a:spcAft>
                <a:spcPts val="1200"/>
              </a:spcAft>
              <a:buNone/>
            </a:pPr>
            <a:r>
              <a:rPr lang="en-US" sz="2400" b="1" dirty="0" smtClean="0">
                <a:solidFill>
                  <a:schemeClr val="accent4">
                    <a:lumMod val="75000"/>
                  </a:schemeClr>
                </a:solidFill>
              </a:rPr>
              <a:t>Nutrition-sensitive value chains can:</a:t>
            </a:r>
          </a:p>
          <a:p>
            <a:pPr marL="231775" indent="-231775">
              <a:spcAft>
                <a:spcPts val="2400"/>
              </a:spcAft>
            </a:pPr>
            <a:r>
              <a:rPr lang="en-US" sz="2000" dirty="0">
                <a:solidFill>
                  <a:schemeClr val="accent4">
                    <a:lumMod val="75000"/>
                  </a:schemeClr>
                </a:solidFill>
              </a:rPr>
              <a:t>b</a:t>
            </a:r>
            <a:r>
              <a:rPr lang="en-US" sz="2000" dirty="0" smtClean="0">
                <a:solidFill>
                  <a:schemeClr val="accent4">
                    <a:lumMod val="75000"/>
                  </a:schemeClr>
                </a:solidFill>
              </a:rPr>
              <a:t>oost supply of accessible nutritious foods</a:t>
            </a:r>
          </a:p>
          <a:p>
            <a:pPr marL="231775" indent="-231775">
              <a:spcAft>
                <a:spcPts val="2400"/>
              </a:spcAft>
            </a:pPr>
            <a:r>
              <a:rPr lang="en-US" sz="2000" dirty="0">
                <a:solidFill>
                  <a:schemeClr val="accent4">
                    <a:lumMod val="75000"/>
                  </a:schemeClr>
                </a:solidFill>
              </a:rPr>
              <a:t>r</a:t>
            </a:r>
            <a:r>
              <a:rPr lang="en-US" sz="2000" dirty="0" smtClean="0">
                <a:solidFill>
                  <a:schemeClr val="accent4">
                    <a:lumMod val="75000"/>
                  </a:schemeClr>
                </a:solidFill>
              </a:rPr>
              <a:t>aise demand for and acceptability of nutritious foods </a:t>
            </a:r>
          </a:p>
          <a:p>
            <a:pPr marL="231775" indent="-231775">
              <a:spcAft>
                <a:spcPts val="2400"/>
              </a:spcAft>
            </a:pPr>
            <a:r>
              <a:rPr lang="en-US" sz="2000" dirty="0" smtClean="0">
                <a:solidFill>
                  <a:schemeClr val="accent4">
                    <a:lumMod val="75000"/>
                  </a:schemeClr>
                </a:solidFill>
              </a:rPr>
              <a:t>Increase coordination among value-chain actors and activities</a:t>
            </a:r>
          </a:p>
          <a:p>
            <a:pPr marL="231775" indent="-231775"/>
            <a:r>
              <a:rPr lang="en-US" sz="2000" dirty="0">
                <a:solidFill>
                  <a:schemeClr val="accent4">
                    <a:lumMod val="75000"/>
                  </a:schemeClr>
                </a:solidFill>
              </a:rPr>
              <a:t>a</a:t>
            </a:r>
            <a:r>
              <a:rPr lang="en-US" sz="2000" dirty="0" smtClean="0">
                <a:solidFill>
                  <a:schemeClr val="accent4">
                    <a:lumMod val="75000"/>
                  </a:schemeClr>
                </a:solidFill>
              </a:rPr>
              <a:t>ddress trade-offs between economic returns and nutritional benefits of agriculture</a:t>
            </a:r>
          </a:p>
          <a:p>
            <a:pPr marL="0" indent="0">
              <a:buNone/>
            </a:pPr>
            <a:endParaRPr lang="en-US" sz="2000" dirty="0" smtClean="0">
              <a:solidFill>
                <a:schemeClr val="accent4">
                  <a:lumMod val="75000"/>
                </a:schemeClr>
              </a:solidFill>
            </a:endParaRPr>
          </a:p>
          <a:p>
            <a:endParaRPr lang="en-US" sz="2000" dirty="0" smtClean="0">
              <a:solidFill>
                <a:schemeClr val="accent4">
                  <a:lumMod val="75000"/>
                </a:schemeClr>
              </a:solidFill>
            </a:endParaRPr>
          </a:p>
          <a:p>
            <a:endParaRPr lang="en-US" sz="2000" dirty="0">
              <a:solidFill>
                <a:schemeClr val="accent4">
                  <a:lumMod val="75000"/>
                </a:schemeClr>
              </a:solidFill>
            </a:endParaRPr>
          </a:p>
        </p:txBody>
      </p:sp>
      <p:cxnSp>
        <p:nvCxnSpPr>
          <p:cNvPr id="6" name="Straight Connector 5"/>
          <p:cNvCxnSpPr/>
          <p:nvPr/>
        </p:nvCxnSpPr>
        <p:spPr bwMode="auto">
          <a:xfrm>
            <a:off x="4876800" y="1371600"/>
            <a:ext cx="0" cy="48768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 Box 6"/>
          <p:cNvSpPr txBox="1">
            <a:spLocks noChangeArrowheads="1"/>
          </p:cNvSpPr>
          <p:nvPr/>
        </p:nvSpPr>
        <p:spPr bwMode="auto">
          <a:xfrm>
            <a:off x="6413310" y="6539799"/>
            <a:ext cx="2654490" cy="276999"/>
          </a:xfrm>
          <a:prstGeom prst="rect">
            <a:avLst/>
          </a:prstGeom>
          <a:noFill/>
          <a:ln w="9525">
            <a:noFill/>
            <a:miter lim="800000"/>
            <a:headEnd/>
            <a:tailEnd/>
          </a:ln>
        </p:spPr>
        <p:txBody>
          <a:bodyPr wrap="square">
            <a:spAutoFit/>
          </a:bodyPr>
          <a:lstStyle/>
          <a:p>
            <a:pPr algn="r">
              <a:spcBef>
                <a:spcPct val="50000"/>
              </a:spcBef>
            </a:pPr>
            <a:r>
              <a:rPr lang="en-US" sz="1200" dirty="0" smtClean="0">
                <a:latin typeface="Arial" pitchFamily="34" charset="0"/>
                <a:cs typeface="Arial" pitchFamily="34" charset="0"/>
              </a:rPr>
              <a:t>Source: </a:t>
            </a:r>
            <a:r>
              <a:rPr lang="en-US" sz="1200" dirty="0" smtClean="0"/>
              <a:t>Hawkes and Ruel 2011</a:t>
            </a:r>
            <a:endParaRPr lang="en-US" sz="1200"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13112"/>
            <a:ext cx="4572000" cy="45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066800" y="1337846"/>
            <a:ext cx="2971800" cy="338554"/>
          </a:xfrm>
          <a:prstGeom prst="rect">
            <a:avLst/>
          </a:prstGeom>
          <a:noFill/>
        </p:spPr>
        <p:txBody>
          <a:bodyPr wrap="square" rtlCol="0">
            <a:spAutoFit/>
          </a:bodyPr>
          <a:lstStyle/>
          <a:p>
            <a:pPr algn="ctr"/>
            <a:r>
              <a:rPr lang="en-US" sz="1600" b="1" dirty="0" smtClean="0"/>
              <a:t>Food supply chain</a:t>
            </a:r>
            <a:endParaRPr lang="en-US" sz="1600" b="1" dirty="0"/>
          </a:p>
        </p:txBody>
      </p:sp>
    </p:spTree>
    <p:extLst>
      <p:ext uri="{BB962C8B-B14F-4D97-AF65-F5344CB8AC3E}">
        <p14:creationId xmlns:p14="http://schemas.microsoft.com/office/powerpoint/2010/main" val="1707054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000" dirty="0" smtClean="0"/>
              <a:t>BUT postharvest </a:t>
            </a:r>
            <a:r>
              <a:rPr lang="en-US" sz="3000" dirty="0" smtClean="0"/>
              <a:t>losses are still large</a:t>
            </a:r>
            <a:endParaRPr lang="en-US" sz="30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87" t="2885" r="7618" b="4784"/>
          <a:stretch/>
        </p:blipFill>
        <p:spPr bwMode="auto">
          <a:xfrm>
            <a:off x="304800" y="1219200"/>
            <a:ext cx="8736720" cy="4193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6"/>
          <p:cNvSpPr txBox="1">
            <a:spLocks noChangeArrowheads="1"/>
          </p:cNvSpPr>
          <p:nvPr/>
        </p:nvSpPr>
        <p:spPr bwMode="auto">
          <a:xfrm>
            <a:off x="6553200" y="5285601"/>
            <a:ext cx="2286000" cy="276999"/>
          </a:xfrm>
          <a:prstGeom prst="rect">
            <a:avLst/>
          </a:prstGeom>
          <a:noFill/>
          <a:ln w="9525">
            <a:noFill/>
            <a:miter lim="800000"/>
            <a:headEnd/>
            <a:tailEnd/>
          </a:ln>
        </p:spPr>
        <p:txBody>
          <a:bodyPr wrap="square">
            <a:spAutoFit/>
          </a:bodyPr>
          <a:lstStyle/>
          <a:p>
            <a:pPr algn="r">
              <a:spcBef>
                <a:spcPct val="50000"/>
              </a:spcBef>
            </a:pPr>
            <a:r>
              <a:rPr lang="en-US" sz="1200" dirty="0" smtClean="0">
                <a:latin typeface="Arial" pitchFamily="34" charset="0"/>
                <a:cs typeface="Arial" pitchFamily="34" charset="0"/>
              </a:rPr>
              <a:t>Source: </a:t>
            </a:r>
            <a:r>
              <a:rPr lang="en-US" sz="1200" dirty="0" err="1" smtClean="0"/>
              <a:t>Grethe</a:t>
            </a:r>
            <a:r>
              <a:rPr lang="en-US" sz="1200" dirty="0" smtClean="0"/>
              <a:t> et al. 2011</a:t>
            </a:r>
            <a:endParaRPr lang="en-US" sz="1200" dirty="0">
              <a:latin typeface="Arial" pitchFamily="34" charset="0"/>
              <a:cs typeface="Arial" pitchFamily="34" charset="0"/>
            </a:endParaRPr>
          </a:p>
        </p:txBody>
      </p:sp>
      <p:cxnSp>
        <p:nvCxnSpPr>
          <p:cNvPr id="5" name="Straight Connector 4"/>
          <p:cNvCxnSpPr/>
          <p:nvPr/>
        </p:nvCxnSpPr>
        <p:spPr bwMode="auto">
          <a:xfrm flipV="1">
            <a:off x="381000" y="5638800"/>
            <a:ext cx="8458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 name="TextBox 1"/>
          <p:cNvSpPr txBox="1"/>
          <p:nvPr/>
        </p:nvSpPr>
        <p:spPr>
          <a:xfrm>
            <a:off x="381000" y="5814536"/>
            <a:ext cx="8458200" cy="738664"/>
          </a:xfrm>
          <a:prstGeom prst="rect">
            <a:avLst/>
          </a:prstGeom>
          <a:noFill/>
        </p:spPr>
        <p:txBody>
          <a:bodyPr wrap="square" rtlCol="0">
            <a:spAutoFit/>
          </a:bodyPr>
          <a:lstStyle/>
          <a:p>
            <a:pPr algn="ctr"/>
            <a:r>
              <a:rPr lang="en-US" sz="2600" b="1" dirty="0" smtClean="0">
                <a:solidFill>
                  <a:schemeClr val="accent4">
                    <a:lumMod val="75000"/>
                  </a:schemeClr>
                </a:solidFill>
              </a:rPr>
              <a:t>~ 30% </a:t>
            </a:r>
            <a:r>
              <a:rPr lang="en-US" sz="2200" b="1" dirty="0" smtClean="0">
                <a:solidFill>
                  <a:schemeClr val="accent4">
                    <a:lumMod val="75000"/>
                  </a:schemeClr>
                </a:solidFill>
              </a:rPr>
              <a:t>of global food produced is lost / wasted annually </a:t>
            </a:r>
            <a:br>
              <a:rPr lang="en-US" sz="2200" b="1" dirty="0" smtClean="0">
                <a:solidFill>
                  <a:schemeClr val="accent4">
                    <a:lumMod val="75000"/>
                  </a:schemeClr>
                </a:solidFill>
              </a:rPr>
            </a:br>
            <a:r>
              <a:rPr lang="en-US" sz="1600" dirty="0" smtClean="0">
                <a:solidFill>
                  <a:schemeClr val="accent4">
                    <a:lumMod val="75000"/>
                  </a:schemeClr>
                </a:solidFill>
              </a:rPr>
              <a:t>(FAO 2011)</a:t>
            </a:r>
            <a:endParaRPr lang="en-US" sz="1600" dirty="0">
              <a:solidFill>
                <a:schemeClr val="accent4">
                  <a:lumMod val="75000"/>
                </a:schemeClr>
              </a:solidFill>
            </a:endParaRPr>
          </a:p>
        </p:txBody>
      </p:sp>
    </p:spTree>
    <p:extLst>
      <p:ext uri="{BB962C8B-B14F-4D97-AF65-F5344CB8AC3E}">
        <p14:creationId xmlns:p14="http://schemas.microsoft.com/office/powerpoint/2010/main" val="2864524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58200" cy="5410200"/>
          </a:xfrm>
        </p:spPr>
        <p:txBody>
          <a:bodyPr/>
          <a:lstStyle/>
          <a:p>
            <a:pPr>
              <a:spcAft>
                <a:spcPts val="1800"/>
              </a:spcAft>
            </a:pPr>
            <a:r>
              <a:rPr lang="en-US" sz="2600" dirty="0" smtClean="0"/>
              <a:t>Mainly at the production level</a:t>
            </a:r>
          </a:p>
          <a:p>
            <a:pPr>
              <a:spcBef>
                <a:spcPts val="24"/>
              </a:spcBef>
              <a:spcAft>
                <a:spcPts val="300"/>
              </a:spcAft>
            </a:pPr>
            <a:r>
              <a:rPr lang="en-US" sz="2600" dirty="0" smtClean="0"/>
              <a:t>Causes e.g.</a:t>
            </a:r>
          </a:p>
          <a:p>
            <a:pPr lvl="1">
              <a:spcAft>
                <a:spcPts val="600"/>
              </a:spcAft>
            </a:pPr>
            <a:r>
              <a:rPr lang="en-US" sz="2000" dirty="0">
                <a:solidFill>
                  <a:schemeClr val="accent4">
                    <a:lumMod val="75000"/>
                  </a:schemeClr>
                </a:solidFill>
              </a:rPr>
              <a:t>P</a:t>
            </a:r>
            <a:r>
              <a:rPr lang="en-US" sz="2000" dirty="0" smtClean="0">
                <a:solidFill>
                  <a:schemeClr val="accent4">
                    <a:lumMod val="75000"/>
                  </a:schemeClr>
                </a:solidFill>
              </a:rPr>
              <a:t>oor </a:t>
            </a:r>
            <a:r>
              <a:rPr lang="en-US" sz="2000" dirty="0">
                <a:solidFill>
                  <a:schemeClr val="accent4">
                    <a:lumMod val="75000"/>
                  </a:schemeClr>
                </a:solidFill>
              </a:rPr>
              <a:t>postharvest handling practices, drying </a:t>
            </a:r>
            <a:r>
              <a:rPr lang="en-US" sz="2000" dirty="0" smtClean="0">
                <a:solidFill>
                  <a:schemeClr val="accent4">
                    <a:lumMod val="75000"/>
                  </a:schemeClr>
                </a:solidFill>
              </a:rPr>
              <a:t>techniques, </a:t>
            </a:r>
            <a:r>
              <a:rPr lang="en-US" sz="2000" dirty="0">
                <a:solidFill>
                  <a:schemeClr val="accent4">
                    <a:lumMod val="75000"/>
                  </a:schemeClr>
                </a:solidFill>
              </a:rPr>
              <a:t>and </a:t>
            </a:r>
            <a:r>
              <a:rPr lang="en-US" sz="2000" dirty="0" smtClean="0">
                <a:solidFill>
                  <a:schemeClr val="accent4">
                    <a:lumMod val="75000"/>
                  </a:schemeClr>
                </a:solidFill>
              </a:rPr>
              <a:t>moisture levels</a:t>
            </a:r>
          </a:p>
          <a:p>
            <a:pPr lvl="1">
              <a:spcAft>
                <a:spcPts val="600"/>
              </a:spcAft>
            </a:pPr>
            <a:r>
              <a:rPr lang="en-US" sz="2000" dirty="0">
                <a:solidFill>
                  <a:schemeClr val="accent4">
                    <a:lumMod val="75000"/>
                  </a:schemeClr>
                </a:solidFill>
              </a:rPr>
              <a:t>I</a:t>
            </a:r>
            <a:r>
              <a:rPr lang="en-US" sz="2000" dirty="0" smtClean="0">
                <a:solidFill>
                  <a:schemeClr val="accent4">
                    <a:lumMod val="75000"/>
                  </a:schemeClr>
                </a:solidFill>
              </a:rPr>
              <a:t>nsufficient storage</a:t>
            </a:r>
          </a:p>
          <a:p>
            <a:pPr lvl="1">
              <a:spcAft>
                <a:spcPts val="600"/>
              </a:spcAft>
            </a:pPr>
            <a:r>
              <a:rPr lang="en-US" sz="2000" dirty="0" smtClean="0">
                <a:solidFill>
                  <a:schemeClr val="accent4">
                    <a:lumMod val="75000"/>
                  </a:schemeClr>
                </a:solidFill>
              </a:rPr>
              <a:t>Infestation </a:t>
            </a:r>
            <a:r>
              <a:rPr lang="en-US" sz="2000" dirty="0">
                <a:solidFill>
                  <a:schemeClr val="accent4">
                    <a:lumMod val="75000"/>
                  </a:schemeClr>
                </a:solidFill>
              </a:rPr>
              <a:t>by micro-organisms, insects, </a:t>
            </a:r>
            <a:r>
              <a:rPr lang="en-US" sz="2000" dirty="0" smtClean="0">
                <a:solidFill>
                  <a:schemeClr val="accent4">
                    <a:lumMod val="75000"/>
                  </a:schemeClr>
                </a:solidFill>
              </a:rPr>
              <a:t>rodents, etc. </a:t>
            </a:r>
            <a:endParaRPr lang="en-US" sz="2000" dirty="0">
              <a:solidFill>
                <a:schemeClr val="accent4">
                  <a:lumMod val="75000"/>
                </a:schemeClr>
              </a:solidFill>
            </a:endParaRPr>
          </a:p>
          <a:p>
            <a:pPr lvl="1">
              <a:spcAft>
                <a:spcPts val="1800"/>
              </a:spcAft>
            </a:pPr>
            <a:r>
              <a:rPr lang="en-US" sz="2000" dirty="0" smtClean="0">
                <a:solidFill>
                  <a:schemeClr val="accent4">
                    <a:lumMod val="75000"/>
                  </a:schemeClr>
                </a:solidFill>
              </a:rPr>
              <a:t>Lack of infrastructure e.g. cold chains and transportation </a:t>
            </a:r>
            <a:r>
              <a:rPr lang="en-US" sz="1600" dirty="0" smtClean="0">
                <a:solidFill>
                  <a:schemeClr val="accent4">
                    <a:lumMod val="75000"/>
                  </a:schemeClr>
                </a:solidFill>
              </a:rPr>
              <a:t>(FAO 2011)</a:t>
            </a:r>
          </a:p>
          <a:p>
            <a:pPr>
              <a:spcAft>
                <a:spcPts val="1800"/>
              </a:spcAft>
            </a:pPr>
            <a:r>
              <a:rPr lang="en-US" sz="2600" dirty="0" smtClean="0"/>
              <a:t>Weeds, pathogens, and animal pests alone can cause losses of up to </a:t>
            </a:r>
            <a:r>
              <a:rPr lang="en-US" sz="2800" b="1" dirty="0" smtClean="0"/>
              <a:t>40% </a:t>
            </a:r>
            <a:r>
              <a:rPr lang="en-US" sz="1600" dirty="0" smtClean="0"/>
              <a:t>(Oerke 2006)</a:t>
            </a:r>
            <a:r>
              <a:rPr lang="en-US" sz="2800" b="1" dirty="0" smtClean="0"/>
              <a:t> </a:t>
            </a:r>
          </a:p>
          <a:p>
            <a:r>
              <a:rPr lang="en-US" sz="2600" b="1" dirty="0" smtClean="0"/>
              <a:t>SSA: </a:t>
            </a:r>
            <a:r>
              <a:rPr lang="en-US" sz="2600" dirty="0" smtClean="0"/>
              <a:t>Post-harvest </a:t>
            </a:r>
            <a:r>
              <a:rPr lang="en-US" sz="2600" dirty="0"/>
              <a:t>grain losses </a:t>
            </a:r>
            <a:r>
              <a:rPr lang="en-US" sz="2600" dirty="0" smtClean="0"/>
              <a:t>= ~ </a:t>
            </a:r>
            <a:r>
              <a:rPr lang="en-US" sz="2800" b="1" dirty="0" smtClean="0"/>
              <a:t>US$4 </a:t>
            </a:r>
            <a:r>
              <a:rPr lang="en-US" sz="2800" b="1" dirty="0" err="1" smtClean="0"/>
              <a:t>bil</a:t>
            </a:r>
            <a:r>
              <a:rPr lang="en-US" sz="2800" b="1" dirty="0" smtClean="0"/>
              <a:t>. / </a:t>
            </a:r>
            <a:r>
              <a:rPr lang="en-US" sz="2800" b="1" dirty="0" err="1" smtClean="0"/>
              <a:t>yr</a:t>
            </a:r>
            <a:r>
              <a:rPr lang="en-US" sz="2800" b="1" dirty="0" smtClean="0"/>
              <a:t> </a:t>
            </a:r>
            <a:r>
              <a:rPr lang="en-US" sz="2600" dirty="0" smtClean="0"/>
              <a:t>= food requirements of </a:t>
            </a:r>
            <a:r>
              <a:rPr lang="en-US" sz="2800" b="1" dirty="0" smtClean="0"/>
              <a:t>48 mil. people </a:t>
            </a:r>
            <a:r>
              <a:rPr lang="en-US" sz="1600" dirty="0" smtClean="0"/>
              <a:t>(World Bank 2011)  </a:t>
            </a:r>
            <a:endParaRPr lang="en-US" sz="1600" dirty="0"/>
          </a:p>
        </p:txBody>
      </p:sp>
      <p:sp>
        <p:nvSpPr>
          <p:cNvPr id="3" name="Title 2"/>
          <p:cNvSpPr>
            <a:spLocks noGrp="1"/>
          </p:cNvSpPr>
          <p:nvPr>
            <p:ph type="title"/>
          </p:nvPr>
        </p:nvSpPr>
        <p:spPr>
          <a:xfrm>
            <a:off x="152400" y="155575"/>
            <a:ext cx="7696200" cy="758825"/>
          </a:xfrm>
        </p:spPr>
        <p:txBody>
          <a:bodyPr/>
          <a:lstStyle/>
          <a:p>
            <a:pPr>
              <a:lnSpc>
                <a:spcPct val="90000"/>
              </a:lnSpc>
            </a:pPr>
            <a:r>
              <a:rPr lang="en-US" sz="2800" dirty="0" smtClean="0"/>
              <a:t>Food losses are big in developing countries…</a:t>
            </a:r>
            <a:endParaRPr lang="en-US" sz="2800" dirty="0"/>
          </a:p>
        </p:txBody>
      </p:sp>
    </p:spTree>
    <p:extLst>
      <p:ext uri="{BB962C8B-B14F-4D97-AF65-F5344CB8AC3E}">
        <p14:creationId xmlns:p14="http://schemas.microsoft.com/office/powerpoint/2010/main" val="12981760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458200" cy="5410200"/>
          </a:xfrm>
        </p:spPr>
        <p:txBody>
          <a:bodyPr/>
          <a:lstStyle/>
          <a:p>
            <a:pPr>
              <a:spcAft>
                <a:spcPts val="1800"/>
              </a:spcAft>
            </a:pPr>
            <a:r>
              <a:rPr lang="en-US" sz="2600" dirty="0" smtClean="0"/>
              <a:t>Mainly at the retailer and consumer levels</a:t>
            </a:r>
          </a:p>
          <a:p>
            <a:pPr>
              <a:spcBef>
                <a:spcPts val="24"/>
              </a:spcBef>
              <a:spcAft>
                <a:spcPts val="600"/>
              </a:spcAft>
            </a:pPr>
            <a:r>
              <a:rPr lang="en-US" sz="2600" dirty="0" smtClean="0"/>
              <a:t>Causes e.g.</a:t>
            </a:r>
          </a:p>
          <a:p>
            <a:pPr lvl="1">
              <a:spcAft>
                <a:spcPts val="1800"/>
              </a:spcAft>
            </a:pPr>
            <a:r>
              <a:rPr lang="en-US" sz="2000" b="1" dirty="0" smtClean="0">
                <a:solidFill>
                  <a:schemeClr val="accent4">
                    <a:lumMod val="75000"/>
                  </a:schemeClr>
                </a:solidFill>
              </a:rPr>
              <a:t>Retailer level: </a:t>
            </a:r>
            <a:r>
              <a:rPr lang="en-US" sz="2000" dirty="0" smtClean="0">
                <a:solidFill>
                  <a:schemeClr val="accent4">
                    <a:lumMod val="75000"/>
                  </a:schemeClr>
                </a:solidFill>
              </a:rPr>
              <a:t>consumer behavior, quality regulations, retail practices, poor coordination among supply chain actors </a:t>
            </a:r>
          </a:p>
          <a:p>
            <a:pPr lvl="1">
              <a:spcAft>
                <a:spcPts val="3000"/>
              </a:spcAft>
            </a:pPr>
            <a:r>
              <a:rPr lang="en-US" sz="2000" b="1" dirty="0" smtClean="0">
                <a:solidFill>
                  <a:schemeClr val="accent4">
                    <a:lumMod val="75000"/>
                  </a:schemeClr>
                </a:solidFill>
              </a:rPr>
              <a:t>Consumer level: </a:t>
            </a:r>
            <a:r>
              <a:rPr lang="en-US" sz="2000" dirty="0" smtClean="0">
                <a:solidFill>
                  <a:schemeClr val="accent4">
                    <a:lumMod val="75000"/>
                  </a:schemeClr>
                </a:solidFill>
              </a:rPr>
              <a:t>poor purchase planning, expiring “best-before-dates”, careless consumer attitude </a:t>
            </a:r>
            <a:r>
              <a:rPr lang="en-US" sz="1600" dirty="0" smtClean="0">
                <a:solidFill>
                  <a:schemeClr val="accent4">
                    <a:lumMod val="75000"/>
                  </a:schemeClr>
                </a:solidFill>
              </a:rPr>
              <a:t>(FAO 2011)</a:t>
            </a:r>
          </a:p>
          <a:p>
            <a:r>
              <a:rPr lang="en-US" sz="2600" b="1" dirty="0" smtClean="0"/>
              <a:t>US food waste: </a:t>
            </a:r>
            <a:r>
              <a:rPr lang="en-US" sz="2600" dirty="0" smtClean="0"/>
              <a:t>1400 kcal / person / day </a:t>
            </a:r>
            <a:r>
              <a:rPr lang="it-IT" sz="2600" dirty="0" smtClean="0"/>
              <a:t>= </a:t>
            </a:r>
          </a:p>
          <a:p>
            <a:pPr marL="457200" lvl="1" indent="0">
              <a:buNone/>
            </a:pPr>
            <a:r>
              <a:rPr lang="it-IT" sz="2600" dirty="0" smtClean="0">
                <a:solidFill>
                  <a:schemeClr val="bg1"/>
                </a:solidFill>
              </a:rPr>
              <a:t>= </a:t>
            </a:r>
            <a:r>
              <a:rPr lang="it-IT" sz="2600" b="1" dirty="0" smtClean="0">
                <a:solidFill>
                  <a:schemeClr val="bg1"/>
                </a:solidFill>
              </a:rPr>
              <a:t>25% of freshwater consumption and </a:t>
            </a:r>
            <a:r>
              <a:rPr lang="it-IT" sz="2600" b="1" dirty="0">
                <a:solidFill>
                  <a:schemeClr val="bg1"/>
                </a:solidFill>
              </a:rPr>
              <a:t>300 million barrels of oil / yr </a:t>
            </a:r>
            <a:r>
              <a:rPr lang="it-IT" sz="1600" dirty="0" smtClean="0">
                <a:solidFill>
                  <a:schemeClr val="bg1"/>
                </a:solidFill>
              </a:rPr>
              <a:t>(Hall et al. 2009)</a:t>
            </a:r>
            <a:endParaRPr lang="en-US" sz="2600" b="1" dirty="0" smtClean="0">
              <a:solidFill>
                <a:schemeClr val="bg1"/>
              </a:solidFill>
            </a:endParaRPr>
          </a:p>
        </p:txBody>
      </p:sp>
      <p:sp>
        <p:nvSpPr>
          <p:cNvPr id="3" name="Title 2"/>
          <p:cNvSpPr>
            <a:spLocks noGrp="1"/>
          </p:cNvSpPr>
          <p:nvPr>
            <p:ph type="title"/>
          </p:nvPr>
        </p:nvSpPr>
        <p:spPr>
          <a:xfrm>
            <a:off x="152400" y="155575"/>
            <a:ext cx="7696200" cy="758825"/>
          </a:xfrm>
        </p:spPr>
        <p:txBody>
          <a:bodyPr/>
          <a:lstStyle/>
          <a:p>
            <a:pPr>
              <a:lnSpc>
                <a:spcPct val="90000"/>
              </a:lnSpc>
            </a:pPr>
            <a:r>
              <a:rPr lang="en-US" sz="2800" dirty="0"/>
              <a:t>…while food waste is high in developed countries</a:t>
            </a:r>
          </a:p>
        </p:txBody>
      </p:sp>
    </p:spTree>
    <p:extLst>
      <p:ext uri="{BB962C8B-B14F-4D97-AF65-F5344CB8AC3E}">
        <p14:creationId xmlns:p14="http://schemas.microsoft.com/office/powerpoint/2010/main" val="38865021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534400" cy="4114800"/>
          </a:xfrm>
        </p:spPr>
        <p:txBody>
          <a:bodyPr/>
          <a:lstStyle/>
          <a:p>
            <a:pPr marL="0" indent="0">
              <a:spcAft>
                <a:spcPts val="300"/>
              </a:spcAft>
              <a:buNone/>
            </a:pPr>
            <a:r>
              <a:rPr lang="en-US" sz="2800" b="1" dirty="0" smtClean="0"/>
              <a:t>Developing country needs</a:t>
            </a:r>
          </a:p>
          <a:p>
            <a:pPr>
              <a:spcAft>
                <a:spcPts val="300"/>
              </a:spcAft>
            </a:pPr>
            <a:r>
              <a:rPr lang="en-US" sz="2600" dirty="0" smtClean="0"/>
              <a:t>Investments in</a:t>
            </a:r>
          </a:p>
          <a:p>
            <a:pPr lvl="1">
              <a:spcAft>
                <a:spcPts val="600"/>
              </a:spcAft>
            </a:pPr>
            <a:r>
              <a:rPr lang="en-US" sz="2200" dirty="0" smtClean="0"/>
              <a:t>Infrastructure and technology e.g. storage, cold chains, transportation</a:t>
            </a:r>
            <a:r>
              <a:rPr lang="en-US" sz="2200" dirty="0"/>
              <a:t>, </a:t>
            </a:r>
            <a:r>
              <a:rPr lang="en-US" sz="2200" dirty="0" smtClean="0"/>
              <a:t>electricity, and communication</a:t>
            </a:r>
          </a:p>
          <a:p>
            <a:pPr lvl="1">
              <a:spcAft>
                <a:spcPts val="1500"/>
              </a:spcAft>
            </a:pPr>
            <a:r>
              <a:rPr lang="en-US" sz="2200" dirty="0"/>
              <a:t>P</a:t>
            </a:r>
            <a:r>
              <a:rPr lang="en-US" sz="2200" dirty="0" smtClean="0"/>
              <a:t>ost-harvest handling e.g. drying, cleaning, grading, and packing</a:t>
            </a:r>
          </a:p>
          <a:p>
            <a:pPr>
              <a:spcAft>
                <a:spcPts val="1500"/>
              </a:spcAft>
            </a:pPr>
            <a:r>
              <a:rPr lang="en-US" sz="2600" dirty="0"/>
              <a:t>Capacity building </a:t>
            </a:r>
            <a:r>
              <a:rPr lang="en-US" sz="2600" dirty="0" smtClean="0"/>
              <a:t>for </a:t>
            </a:r>
            <a:r>
              <a:rPr lang="en-US" sz="2600" dirty="0"/>
              <a:t>farmers and </a:t>
            </a:r>
            <a:r>
              <a:rPr lang="en-US" sz="2600" dirty="0" smtClean="0"/>
              <a:t>traders</a:t>
            </a:r>
            <a:endParaRPr lang="en-US" sz="2600" dirty="0"/>
          </a:p>
          <a:p>
            <a:pPr>
              <a:spcAft>
                <a:spcPts val="1800"/>
              </a:spcAft>
            </a:pPr>
            <a:r>
              <a:rPr lang="en-US" sz="2600" dirty="0"/>
              <a:t>Enabling environment and institutional framework</a:t>
            </a:r>
          </a:p>
          <a:p>
            <a:pPr marL="0" indent="0">
              <a:buNone/>
            </a:pPr>
            <a:endParaRPr lang="en-US" sz="2400" dirty="0"/>
          </a:p>
        </p:txBody>
      </p:sp>
      <p:sp>
        <p:nvSpPr>
          <p:cNvPr id="3" name="Title 2"/>
          <p:cNvSpPr>
            <a:spLocks noGrp="1"/>
          </p:cNvSpPr>
          <p:nvPr>
            <p:ph type="title"/>
          </p:nvPr>
        </p:nvSpPr>
        <p:spPr>
          <a:xfrm>
            <a:off x="152400" y="152400"/>
            <a:ext cx="7696200" cy="838200"/>
          </a:xfrm>
        </p:spPr>
        <p:txBody>
          <a:bodyPr/>
          <a:lstStyle/>
          <a:p>
            <a:pPr>
              <a:lnSpc>
                <a:spcPct val="90000"/>
              </a:lnSpc>
            </a:pPr>
            <a:r>
              <a:rPr lang="en-US" sz="2900" dirty="0" smtClean="0"/>
              <a:t>Reducing </a:t>
            </a:r>
            <a:r>
              <a:rPr lang="en-US" sz="2900" dirty="0" smtClean="0"/>
              <a:t>losses and waste </a:t>
            </a:r>
            <a:r>
              <a:rPr lang="en-US" sz="2900" dirty="0" smtClean="0"/>
              <a:t>along the value </a:t>
            </a:r>
            <a:r>
              <a:rPr lang="en-US" sz="2900" dirty="0" smtClean="0"/>
              <a:t>chain is im</a:t>
            </a:r>
            <a:r>
              <a:rPr lang="en-US" sz="2900" dirty="0" smtClean="0"/>
              <a:t>portant</a:t>
            </a:r>
            <a:endParaRPr lang="en-US" sz="2900" dirty="0"/>
          </a:p>
        </p:txBody>
      </p:sp>
      <p:cxnSp>
        <p:nvCxnSpPr>
          <p:cNvPr id="5" name="Straight Connector 4"/>
          <p:cNvCxnSpPr/>
          <p:nvPr/>
        </p:nvCxnSpPr>
        <p:spPr bwMode="auto">
          <a:xfrm flipV="1">
            <a:off x="381000" y="5257800"/>
            <a:ext cx="838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TextBox 5"/>
          <p:cNvSpPr txBox="1"/>
          <p:nvPr/>
        </p:nvSpPr>
        <p:spPr>
          <a:xfrm>
            <a:off x="1143000" y="5486400"/>
            <a:ext cx="6781800" cy="707886"/>
          </a:xfrm>
          <a:prstGeom prst="rect">
            <a:avLst/>
          </a:prstGeom>
          <a:noFill/>
        </p:spPr>
        <p:txBody>
          <a:bodyPr wrap="square" rtlCol="0">
            <a:spAutoFit/>
          </a:bodyPr>
          <a:lstStyle/>
          <a:p>
            <a:pPr algn="ctr"/>
            <a:r>
              <a:rPr lang="en-US" sz="2000" b="1" dirty="0" smtClean="0">
                <a:solidFill>
                  <a:schemeClr val="accent4">
                    <a:lumMod val="75000"/>
                  </a:schemeClr>
                </a:solidFill>
              </a:rPr>
              <a:t>Food losses and waste have significant implications for poverty and hunger reduction</a:t>
            </a:r>
            <a:endParaRPr lang="en-US" sz="2000" b="1" dirty="0">
              <a:solidFill>
                <a:schemeClr val="accent4">
                  <a:lumMod val="75000"/>
                </a:schemeClr>
              </a:solidFill>
            </a:endParaRPr>
          </a:p>
        </p:txBody>
      </p:sp>
      <p:sp>
        <p:nvSpPr>
          <p:cNvPr id="7" name="Text Box 6"/>
          <p:cNvSpPr txBox="1">
            <a:spLocks noChangeArrowheads="1"/>
          </p:cNvSpPr>
          <p:nvPr/>
        </p:nvSpPr>
        <p:spPr bwMode="auto">
          <a:xfrm>
            <a:off x="6781800" y="6477000"/>
            <a:ext cx="2286000" cy="276999"/>
          </a:xfrm>
          <a:prstGeom prst="rect">
            <a:avLst/>
          </a:prstGeom>
          <a:noFill/>
          <a:ln w="9525">
            <a:noFill/>
            <a:miter lim="800000"/>
            <a:headEnd/>
            <a:tailEnd/>
          </a:ln>
        </p:spPr>
        <p:txBody>
          <a:bodyPr wrap="square">
            <a:spAutoFit/>
          </a:bodyPr>
          <a:lstStyle/>
          <a:p>
            <a:pPr algn="r">
              <a:spcBef>
                <a:spcPct val="50000"/>
              </a:spcBef>
            </a:pPr>
            <a:r>
              <a:rPr lang="en-US" sz="1200" dirty="0" smtClean="0">
                <a:latin typeface="Arial" pitchFamily="34" charset="0"/>
                <a:cs typeface="Arial" pitchFamily="34" charset="0"/>
              </a:rPr>
              <a:t>Source: </a:t>
            </a:r>
            <a:r>
              <a:rPr lang="en-US" sz="1200" dirty="0" smtClean="0"/>
              <a:t>FAO 2011</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734152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Many are still poor around the world</a:t>
            </a:r>
            <a:endParaRPr lang="en-US" dirty="0"/>
          </a:p>
        </p:txBody>
      </p:sp>
      <p:sp>
        <p:nvSpPr>
          <p:cNvPr id="4" name="TextBox 3"/>
          <p:cNvSpPr txBox="1"/>
          <p:nvPr/>
        </p:nvSpPr>
        <p:spPr>
          <a:xfrm>
            <a:off x="3584028" y="6320135"/>
            <a:ext cx="5483772" cy="461665"/>
          </a:xfrm>
          <a:prstGeom prst="rect">
            <a:avLst/>
          </a:prstGeom>
          <a:noFill/>
        </p:spPr>
        <p:txBody>
          <a:bodyPr wrap="square" rtlCol="0">
            <a:spAutoFit/>
          </a:bodyPr>
          <a:lstStyle/>
          <a:p>
            <a:pPr algn="r"/>
            <a:r>
              <a:rPr lang="en-US" sz="1200" dirty="0" smtClean="0"/>
              <a:t>Source: Data from Chen and Ravallion 2012 </a:t>
            </a:r>
            <a:br>
              <a:rPr lang="en-US" sz="1200" dirty="0" smtClean="0"/>
            </a:br>
            <a:r>
              <a:rPr lang="en-US" sz="1200" dirty="0" smtClean="0"/>
              <a:t>Note</a:t>
            </a:r>
            <a:r>
              <a:rPr lang="en-US" sz="1200" dirty="0"/>
              <a:t>: The size of </a:t>
            </a:r>
            <a:r>
              <a:rPr lang="en-US" sz="1200" dirty="0" smtClean="0"/>
              <a:t>bubbles </a:t>
            </a:r>
            <a:r>
              <a:rPr lang="en-US" sz="1200" dirty="0"/>
              <a:t>represents millions </a:t>
            </a:r>
            <a:r>
              <a:rPr lang="en-US" sz="1200" dirty="0" smtClean="0"/>
              <a:t>living under $1.25 a day </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2756717899"/>
              </p:ext>
            </p:extLst>
          </p:nvPr>
        </p:nvGraphicFramePr>
        <p:xfrm>
          <a:off x="381000" y="1295400"/>
          <a:ext cx="79248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17468" y="1676400"/>
            <a:ext cx="369332" cy="3657600"/>
          </a:xfrm>
          <a:prstGeom prst="rect">
            <a:avLst/>
          </a:prstGeom>
          <a:noFill/>
        </p:spPr>
        <p:txBody>
          <a:bodyPr vert="vert" wrap="square" rtlCol="0">
            <a:spAutoFit/>
          </a:bodyPr>
          <a:lstStyle/>
          <a:p>
            <a:pPr algn="ctr"/>
            <a:r>
              <a:rPr lang="en-US" sz="1200" b="1" dirty="0" smtClean="0">
                <a:solidFill>
                  <a:srgbClr val="000000"/>
                </a:solidFill>
              </a:rPr>
              <a:t>% of population living under $1.25 (2008)</a:t>
            </a:r>
            <a:endParaRPr lang="en-US" sz="1200" b="1" dirty="0">
              <a:solidFill>
                <a:srgbClr val="000000"/>
              </a:solidFill>
            </a:endParaRPr>
          </a:p>
        </p:txBody>
      </p:sp>
    </p:spTree>
    <p:extLst>
      <p:ext uri="{BB962C8B-B14F-4D97-AF65-F5344CB8AC3E}">
        <p14:creationId xmlns:p14="http://schemas.microsoft.com/office/powerpoint/2010/main" val="429322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1873" y="2372436"/>
            <a:ext cx="8763000" cy="1524000"/>
          </a:xfrm>
        </p:spPr>
        <p:txBody>
          <a:bodyPr/>
          <a:lstStyle/>
          <a:p>
            <a:pPr marL="0" indent="0" algn="ctr">
              <a:buNone/>
            </a:pPr>
            <a:r>
              <a:rPr lang="en-US" b="1" dirty="0"/>
              <a:t>Country-level capacity must </a:t>
            </a:r>
            <a:r>
              <a:rPr lang="en-US" b="1" dirty="0" smtClean="0"/>
              <a:t>be strengthened</a:t>
            </a:r>
            <a:br>
              <a:rPr lang="en-US" b="1" dirty="0" smtClean="0"/>
            </a:br>
            <a:endParaRPr lang="en-US" b="1" dirty="0"/>
          </a:p>
        </p:txBody>
      </p:sp>
    </p:spTree>
    <p:extLst>
      <p:ext uri="{BB962C8B-B14F-4D97-AF65-F5344CB8AC3E}">
        <p14:creationId xmlns:p14="http://schemas.microsoft.com/office/powerpoint/2010/main" val="21090097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228600" y="155575"/>
            <a:ext cx="8153400" cy="758825"/>
          </a:xfrm>
        </p:spPr>
        <p:txBody>
          <a:bodyPr/>
          <a:lstStyle/>
          <a:p>
            <a:pPr>
              <a:lnSpc>
                <a:spcPct val="90000"/>
              </a:lnSpc>
            </a:pPr>
            <a:r>
              <a:rPr sz="2900" dirty="0">
                <a:latin typeface="Arial" charset="0"/>
                <a:cs typeface="Arial" charset="0"/>
              </a:rPr>
              <a:t>Promote country-owned, evidence-based </a:t>
            </a:r>
            <a:r>
              <a:rPr sz="2900" dirty="0" smtClean="0">
                <a:latin typeface="Arial" charset="0"/>
                <a:cs typeface="Arial" charset="0"/>
              </a:rPr>
              <a:t>strategies and policies</a:t>
            </a:r>
            <a:endParaRPr sz="2900" dirty="0">
              <a:latin typeface="Arial" charset="0"/>
              <a:cs typeface="Arial" charset="0"/>
            </a:endParaRPr>
          </a:p>
        </p:txBody>
      </p:sp>
      <p:sp>
        <p:nvSpPr>
          <p:cNvPr id="3" name="Content Placeholder 2"/>
          <p:cNvSpPr>
            <a:spLocks noGrp="1"/>
          </p:cNvSpPr>
          <p:nvPr>
            <p:ph idx="1"/>
          </p:nvPr>
        </p:nvSpPr>
        <p:spPr>
          <a:xfrm>
            <a:off x="381000" y="1219200"/>
            <a:ext cx="8534400" cy="5105400"/>
          </a:xfrm>
        </p:spPr>
        <p:txBody>
          <a:bodyPr/>
          <a:lstStyle/>
          <a:p>
            <a:pPr>
              <a:spcAft>
                <a:spcPts val="1800"/>
              </a:spcAft>
              <a:defRPr/>
            </a:pPr>
            <a:r>
              <a:rPr lang="en-US" sz="2800" dirty="0" smtClean="0"/>
              <a:t>Policies should come from developing countries to maximize local impact of global agenda</a:t>
            </a:r>
          </a:p>
          <a:p>
            <a:pPr>
              <a:spcBef>
                <a:spcPts val="1200"/>
              </a:spcBef>
              <a:defRPr/>
            </a:pPr>
            <a:r>
              <a:rPr lang="en-US" sz="2800" dirty="0" smtClean="0"/>
              <a:t>Improve evidence on what policies have and have not worked </a:t>
            </a:r>
          </a:p>
          <a:p>
            <a:pPr marL="693738" lvl="1" indent="-236538">
              <a:spcBef>
                <a:spcPts val="800"/>
              </a:spcBef>
              <a:spcAft>
                <a:spcPts val="600"/>
              </a:spcAft>
              <a:defRPr/>
            </a:pPr>
            <a:r>
              <a:rPr lang="en-US" sz="2400" i="1" dirty="0" smtClean="0"/>
              <a:t>Small-scale, local experimentation </a:t>
            </a:r>
            <a:r>
              <a:rPr lang="en-US" sz="2400" dirty="0" smtClean="0"/>
              <a:t>followed by gradual implementation, e.g. China and Vietnam</a:t>
            </a:r>
          </a:p>
          <a:p>
            <a:pPr marL="693738" lvl="1" indent="-236538">
              <a:spcBef>
                <a:spcPts val="600"/>
              </a:spcBef>
              <a:defRPr/>
            </a:pPr>
            <a:r>
              <a:rPr lang="en-US" sz="2400" dirty="0" smtClean="0"/>
              <a:t>Impartial monitoring of experiments </a:t>
            </a:r>
          </a:p>
          <a:p>
            <a:pPr marL="693738" lvl="1" indent="-236538" algn="ctr">
              <a:spcBef>
                <a:spcPts val="600"/>
              </a:spcBef>
              <a:buFontTx/>
              <a:buNone/>
              <a:defRPr/>
            </a:pPr>
            <a:endParaRPr lang="en-US" sz="1600" b="1" dirty="0" smtClean="0">
              <a:solidFill>
                <a:srgbClr val="C00000"/>
              </a:solidFill>
            </a:endParaRPr>
          </a:p>
        </p:txBody>
      </p:sp>
      <p:cxnSp>
        <p:nvCxnSpPr>
          <p:cNvPr id="6" name="Straight Connector 5"/>
          <p:cNvCxnSpPr/>
          <p:nvPr/>
        </p:nvCxnSpPr>
        <p:spPr bwMode="auto">
          <a:xfrm flipV="1">
            <a:off x="533400" y="5181600"/>
            <a:ext cx="807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 name="TextBox 1"/>
          <p:cNvSpPr txBox="1"/>
          <p:nvPr/>
        </p:nvSpPr>
        <p:spPr>
          <a:xfrm>
            <a:off x="225187" y="5486400"/>
            <a:ext cx="8915401" cy="830997"/>
          </a:xfrm>
          <a:prstGeom prst="rect">
            <a:avLst/>
          </a:prstGeom>
          <a:noFill/>
        </p:spPr>
        <p:txBody>
          <a:bodyPr wrap="square" rtlCol="0">
            <a:spAutoFit/>
          </a:bodyPr>
          <a:lstStyle/>
          <a:p>
            <a:pPr marL="0" lvl="1" indent="0" algn="ctr">
              <a:spcBef>
                <a:spcPts val="600"/>
              </a:spcBef>
              <a:buFontTx/>
              <a:buNone/>
              <a:defRPr/>
            </a:pPr>
            <a:r>
              <a:rPr lang="en-US" sz="2400" b="1" dirty="0">
                <a:solidFill>
                  <a:schemeClr val="accent4">
                    <a:lumMod val="75000"/>
                  </a:schemeClr>
                </a:solidFill>
              </a:rPr>
              <a:t>Country-owned policies should be continually tried, evaluated, adjusted, and tried again before being scaled u</a:t>
            </a:r>
            <a:r>
              <a:rPr lang="en-US" sz="2300" b="1" dirty="0">
                <a:solidFill>
                  <a:schemeClr val="accent4">
                    <a:lumMod val="75000"/>
                  </a:schemeClr>
                </a:solidFill>
              </a:rPr>
              <a:t>p</a:t>
            </a:r>
            <a:endParaRPr lang="en-US" sz="2300" dirty="0">
              <a:solidFill>
                <a:schemeClr val="accent4">
                  <a:lumMod val="75000"/>
                </a:schemeClr>
              </a:solidFill>
            </a:endParaRPr>
          </a:p>
        </p:txBody>
      </p:sp>
    </p:spTree>
    <p:extLst>
      <p:ext uri="{BB962C8B-B14F-4D97-AF65-F5344CB8AC3E}">
        <p14:creationId xmlns:p14="http://schemas.microsoft.com/office/powerpoint/2010/main" val="9971642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1775"/>
            <a:ext cx="8534400" cy="758825"/>
          </a:xfrm>
        </p:spPr>
        <p:txBody>
          <a:bodyPr/>
          <a:lstStyle/>
          <a:p>
            <a:r>
              <a:rPr lang="en-US" sz="3000" dirty="0" smtClean="0"/>
              <a:t>Capacity building needed, esp. in Africa</a:t>
            </a:r>
            <a:endParaRPr lang="en-US" sz="3000" dirty="0"/>
          </a:p>
        </p:txBody>
      </p:sp>
      <p:sp>
        <p:nvSpPr>
          <p:cNvPr id="3" name="Content Placeholder 2"/>
          <p:cNvSpPr>
            <a:spLocks noGrp="1"/>
          </p:cNvSpPr>
          <p:nvPr>
            <p:ph idx="1"/>
          </p:nvPr>
        </p:nvSpPr>
        <p:spPr>
          <a:xfrm>
            <a:off x="457200" y="1219200"/>
            <a:ext cx="8534400" cy="5105400"/>
          </a:xfrm>
        </p:spPr>
        <p:txBody>
          <a:bodyPr/>
          <a:lstStyle/>
          <a:p>
            <a:pPr>
              <a:spcAft>
                <a:spcPts val="2000"/>
              </a:spcAft>
            </a:pPr>
            <a:r>
              <a:rPr lang="en-US" sz="2800" dirty="0" smtClean="0"/>
              <a:t>Lack of reliable data</a:t>
            </a:r>
          </a:p>
          <a:p>
            <a:pPr>
              <a:spcAft>
                <a:spcPts val="2000"/>
              </a:spcAft>
            </a:pPr>
            <a:r>
              <a:rPr lang="en-US" sz="2800" dirty="0" smtClean="0"/>
              <a:t>Weak capacity in policymaking and strategy formulation</a:t>
            </a:r>
          </a:p>
          <a:p>
            <a:pPr>
              <a:spcAft>
                <a:spcPts val="2000"/>
              </a:spcAft>
            </a:pPr>
            <a:r>
              <a:rPr lang="en-US" sz="2800" dirty="0" smtClean="0"/>
              <a:t>Weak capacity in setting investment priorities and designing investment plans</a:t>
            </a:r>
          </a:p>
          <a:p>
            <a:pPr>
              <a:spcAft>
                <a:spcPts val="2000"/>
              </a:spcAft>
            </a:pPr>
            <a:r>
              <a:rPr lang="en-US" sz="2800" dirty="0" smtClean="0"/>
              <a:t>Lack of research support for policy (from universities, think tanks, etc.)</a:t>
            </a:r>
          </a:p>
          <a:p>
            <a:pPr>
              <a:spcAft>
                <a:spcPts val="2000"/>
              </a:spcAft>
            </a:pPr>
            <a:r>
              <a:rPr lang="en-US" sz="2800" dirty="0" smtClean="0"/>
              <a:t>Absence of a M&amp;E system</a:t>
            </a:r>
          </a:p>
          <a:p>
            <a:pPr>
              <a:spcAft>
                <a:spcPts val="1800"/>
              </a:spcAft>
            </a:pPr>
            <a:endParaRPr lang="en-US" sz="2800" dirty="0"/>
          </a:p>
        </p:txBody>
      </p:sp>
    </p:spTree>
    <p:extLst>
      <p:ext uri="{BB962C8B-B14F-4D97-AF65-F5344CB8AC3E}">
        <p14:creationId xmlns:p14="http://schemas.microsoft.com/office/powerpoint/2010/main" val="8852462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srcRect l="3750" t="16800" r="2250" b="41914"/>
          <a:stretch/>
        </p:blipFill>
        <p:spPr bwMode="auto">
          <a:xfrm>
            <a:off x="5453732" y="1245163"/>
            <a:ext cx="2775868" cy="914400"/>
          </a:xfrm>
          <a:prstGeom prst="rect">
            <a:avLst/>
          </a:prstGeom>
          <a:noFill/>
          <a:ln w="9525">
            <a:noFill/>
            <a:miter lim="800000"/>
            <a:headEnd/>
            <a:tailEnd/>
          </a:ln>
        </p:spPr>
      </p:pic>
      <p:sp>
        <p:nvSpPr>
          <p:cNvPr id="6" name="Rectangle 5"/>
          <p:cNvSpPr/>
          <p:nvPr/>
        </p:nvSpPr>
        <p:spPr>
          <a:xfrm>
            <a:off x="76200" y="76200"/>
            <a:ext cx="7696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rgbClr val="FFFFFF"/>
                </a:solidFill>
                <a:latin typeface="Arial" pitchFamily="34" charset="0"/>
                <a:ea typeface="+mj-ea"/>
                <a:cs typeface="Arial" pitchFamily="34" charset="0"/>
              </a:rPr>
              <a:t>Building capacities in Africa</a:t>
            </a:r>
            <a:endParaRPr lang="en-US" sz="3200" b="1" dirty="0">
              <a:solidFill>
                <a:srgbClr val="FFFFFF"/>
              </a:solidFill>
              <a:latin typeface="Arial" pitchFamily="34" charset="0"/>
              <a:ea typeface="+mj-ea"/>
              <a:cs typeface="Arial" pitchFamily="34" charset="0"/>
            </a:endParaRPr>
          </a:p>
        </p:txBody>
      </p:sp>
      <p:pic>
        <p:nvPicPr>
          <p:cNvPr id="4" name="Picture 6"/>
          <p:cNvPicPr>
            <a:picLocks noChangeAspect="1" noChangeArrowheads="1"/>
          </p:cNvPicPr>
          <p:nvPr/>
        </p:nvPicPr>
        <p:blipFill>
          <a:blip r:embed="rId3"/>
          <a:srcRect l="938" t="22500" r="65625" b="70625"/>
          <a:stretch>
            <a:fillRect/>
          </a:stretch>
        </p:blipFill>
        <p:spPr bwMode="auto">
          <a:xfrm>
            <a:off x="307075" y="1282693"/>
            <a:ext cx="4036754" cy="622307"/>
          </a:xfrm>
          <a:prstGeom prst="rect">
            <a:avLst/>
          </a:prstGeom>
          <a:noFill/>
          <a:ln w="9525">
            <a:noFill/>
            <a:miter lim="800000"/>
            <a:headEnd/>
            <a:tailEnd/>
          </a:ln>
        </p:spPr>
      </p:pic>
      <p:sp>
        <p:nvSpPr>
          <p:cNvPr id="5" name="Content Placeholder 7"/>
          <p:cNvSpPr>
            <a:spLocks noGrp="1"/>
          </p:cNvSpPr>
          <p:nvPr>
            <p:ph idx="1"/>
          </p:nvPr>
        </p:nvSpPr>
        <p:spPr>
          <a:xfrm>
            <a:off x="191852" y="2133600"/>
            <a:ext cx="4380148" cy="4267200"/>
          </a:xfrm>
        </p:spPr>
        <p:txBody>
          <a:bodyPr/>
          <a:lstStyle/>
          <a:p>
            <a:pPr marL="0" lvl="2" indent="0">
              <a:spcAft>
                <a:spcPts val="1000"/>
              </a:spcAft>
              <a:buNone/>
            </a:pPr>
            <a:r>
              <a:rPr lang="en-US" b="1" dirty="0">
                <a:solidFill>
                  <a:schemeClr val="bg1"/>
                </a:solidFill>
              </a:rPr>
              <a:t>S</a:t>
            </a:r>
            <a:r>
              <a:rPr lang="en-US" b="1" dirty="0" smtClean="0">
                <a:solidFill>
                  <a:schemeClr val="bg1"/>
                </a:solidFill>
              </a:rPr>
              <a:t>upport </a:t>
            </a:r>
            <a:r>
              <a:rPr lang="en-US" b="1" dirty="0" smtClean="0">
                <a:solidFill>
                  <a:schemeClr val="bg1"/>
                </a:solidFill>
                <a:ea typeface="+mn-ea"/>
              </a:rPr>
              <a:t>for CAADP </a:t>
            </a:r>
          </a:p>
          <a:p>
            <a:pPr marL="342900" lvl="1" indent="-342900">
              <a:spcAft>
                <a:spcPts val="1200"/>
              </a:spcAft>
              <a:buFont typeface="Wingdings" pitchFamily="2" charset="2"/>
              <a:buChar char="§"/>
            </a:pPr>
            <a:r>
              <a:rPr lang="en-US" sz="2000" dirty="0">
                <a:solidFill>
                  <a:schemeClr val="accent4">
                    <a:lumMod val="75000"/>
                  </a:schemeClr>
                </a:solidFill>
              </a:rPr>
              <a:t>Provide analysis, data, and tools for evidence-based decision making</a:t>
            </a:r>
          </a:p>
          <a:p>
            <a:pPr marL="342900" lvl="1" indent="-342900">
              <a:spcAft>
                <a:spcPts val="1200"/>
              </a:spcAft>
              <a:buFont typeface="Wingdings" pitchFamily="2" charset="2"/>
              <a:buChar char="§"/>
            </a:pPr>
            <a:r>
              <a:rPr lang="en-US" sz="2000" dirty="0" smtClean="0">
                <a:solidFill>
                  <a:schemeClr val="accent4">
                    <a:lumMod val="75000"/>
                  </a:schemeClr>
                </a:solidFill>
              </a:rPr>
              <a:t>Improve awareness of role or agriculture </a:t>
            </a:r>
          </a:p>
          <a:p>
            <a:pPr marL="342900" lvl="1" indent="-342900">
              <a:spcAft>
                <a:spcPts val="1200"/>
              </a:spcAft>
              <a:buFont typeface="Wingdings" pitchFamily="2" charset="2"/>
              <a:buChar char="§"/>
            </a:pPr>
            <a:r>
              <a:rPr lang="en-US" sz="2000" dirty="0" smtClean="0">
                <a:solidFill>
                  <a:schemeClr val="accent4">
                    <a:lumMod val="75000"/>
                  </a:schemeClr>
                </a:solidFill>
              </a:rPr>
              <a:t>Fill knowledge gaps</a:t>
            </a:r>
          </a:p>
          <a:p>
            <a:pPr marL="342900" lvl="1" indent="-342900">
              <a:spcAft>
                <a:spcPts val="1200"/>
              </a:spcAft>
              <a:buFont typeface="Wingdings" pitchFamily="2" charset="2"/>
              <a:buChar char="§"/>
            </a:pPr>
            <a:r>
              <a:rPr lang="en-US" sz="2000" dirty="0" smtClean="0">
                <a:solidFill>
                  <a:schemeClr val="accent4">
                    <a:lumMod val="75000"/>
                  </a:schemeClr>
                </a:solidFill>
              </a:rPr>
              <a:t>Promote dialogue</a:t>
            </a:r>
          </a:p>
          <a:p>
            <a:pPr marL="342900" lvl="1" indent="-342900">
              <a:spcAft>
                <a:spcPts val="1200"/>
              </a:spcAft>
              <a:buFont typeface="Wingdings" pitchFamily="2" charset="2"/>
              <a:buChar char="§"/>
            </a:pPr>
            <a:r>
              <a:rPr lang="en-US" sz="2000" dirty="0" smtClean="0">
                <a:solidFill>
                  <a:schemeClr val="accent4">
                    <a:lumMod val="75000"/>
                  </a:schemeClr>
                </a:solidFill>
              </a:rPr>
              <a:t>Facilitate benchmarking and review processes</a:t>
            </a:r>
          </a:p>
        </p:txBody>
      </p:sp>
      <p:cxnSp>
        <p:nvCxnSpPr>
          <p:cNvPr id="3" name="Straight Connector 2"/>
          <p:cNvCxnSpPr/>
          <p:nvPr/>
        </p:nvCxnSpPr>
        <p:spPr bwMode="auto">
          <a:xfrm>
            <a:off x="4724400" y="1185127"/>
            <a:ext cx="0" cy="52156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Content Placeholder 7"/>
          <p:cNvSpPr txBox="1">
            <a:spLocks/>
          </p:cNvSpPr>
          <p:nvPr/>
        </p:nvSpPr>
        <p:spPr bwMode="auto">
          <a:xfrm>
            <a:off x="4801795" y="2438400"/>
            <a:ext cx="4113605"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Font typeface="Wingdings" pitchFamily="2" charset="2"/>
              <a:buChar char="§"/>
              <a:defRPr sz="3200">
                <a:solidFill>
                  <a:schemeClr val="accent2"/>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accent2"/>
              </a:buClr>
              <a:buChar char="•"/>
              <a:defRPr sz="2800">
                <a:solidFill>
                  <a:schemeClr val="accent4">
                    <a:lumMod val="50000"/>
                  </a:schemeClr>
                </a:solidFill>
                <a:latin typeface="Arial" pitchFamily="34" charset="0"/>
                <a:cs typeface="Arial" pitchFamily="34" charset="0"/>
              </a:defRPr>
            </a:lvl2pPr>
            <a:lvl3pPr marL="1143000" indent="-228600" algn="l" rtl="0" eaLnBrk="0" fontAlgn="base" hangingPunct="0">
              <a:spcBef>
                <a:spcPct val="20000"/>
              </a:spcBef>
              <a:spcAft>
                <a:spcPct val="0"/>
              </a:spcAft>
              <a:buClr>
                <a:schemeClr val="accent2"/>
              </a:buClr>
              <a:buSzPct val="80000"/>
              <a:buFont typeface="Wingdings" pitchFamily="2" charset="2"/>
              <a:buChar char="Ø"/>
              <a:defRPr sz="2400">
                <a:solidFill>
                  <a:schemeClr val="accent4">
                    <a:lumMod val="50000"/>
                  </a:schemeClr>
                </a:solidFill>
                <a:latin typeface="Arial" pitchFamily="34" charset="0"/>
                <a:cs typeface="Arial" pitchFamily="34" charset="0"/>
              </a:defRPr>
            </a:lvl3pPr>
            <a:lvl4pPr marL="1600200" indent="-228600" algn="l" rtl="0" eaLnBrk="0" fontAlgn="base" hangingPunct="0">
              <a:spcBef>
                <a:spcPct val="20000"/>
              </a:spcBef>
              <a:spcAft>
                <a:spcPct val="0"/>
              </a:spcAft>
              <a:buClr>
                <a:schemeClr val="accent2"/>
              </a:buClr>
              <a:buChar char="»"/>
              <a:defRPr sz="2400">
                <a:solidFill>
                  <a:schemeClr val="accent4">
                    <a:lumMod val="50000"/>
                  </a:schemeClr>
                </a:solidFill>
                <a:latin typeface="Arial" pitchFamily="34" charset="0"/>
                <a:cs typeface="Arial" pitchFamily="34" charset="0"/>
              </a:defRPr>
            </a:lvl4pPr>
            <a:lvl5pPr marL="2057400" indent="-228600" algn="l" rtl="0" eaLnBrk="0" fontAlgn="base" hangingPunct="0">
              <a:spcBef>
                <a:spcPct val="20000"/>
              </a:spcBef>
              <a:spcAft>
                <a:spcPct val="0"/>
              </a:spcAft>
              <a:buClr>
                <a:schemeClr val="accent2"/>
              </a:buClr>
              <a:buChar char="&gt;"/>
              <a:defRPr sz="2400">
                <a:solidFill>
                  <a:schemeClr val="accent4">
                    <a:lumMod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lr>
                <a:srgbClr val="C0B430"/>
              </a:buClr>
              <a:buChar char="&gt;"/>
              <a:defRPr sz="2400" b="1">
                <a:solidFill>
                  <a:srgbClr val="00493A"/>
                </a:solidFill>
                <a:latin typeface="+mn-lt"/>
              </a:defRPr>
            </a:lvl6pPr>
            <a:lvl7pPr marL="2971800" indent="-228600" algn="l" rtl="0" eaLnBrk="1" fontAlgn="base" hangingPunct="1">
              <a:spcBef>
                <a:spcPct val="20000"/>
              </a:spcBef>
              <a:spcAft>
                <a:spcPct val="0"/>
              </a:spcAft>
              <a:buClr>
                <a:srgbClr val="C0B430"/>
              </a:buClr>
              <a:buChar char="&gt;"/>
              <a:defRPr sz="2400" b="1">
                <a:solidFill>
                  <a:srgbClr val="00493A"/>
                </a:solidFill>
                <a:latin typeface="+mn-lt"/>
              </a:defRPr>
            </a:lvl7pPr>
            <a:lvl8pPr marL="3429000" indent="-228600" algn="l" rtl="0" eaLnBrk="1" fontAlgn="base" hangingPunct="1">
              <a:spcBef>
                <a:spcPct val="20000"/>
              </a:spcBef>
              <a:spcAft>
                <a:spcPct val="0"/>
              </a:spcAft>
              <a:buClr>
                <a:srgbClr val="C0B430"/>
              </a:buClr>
              <a:buChar char="&gt;"/>
              <a:defRPr sz="2400" b="1">
                <a:solidFill>
                  <a:srgbClr val="00493A"/>
                </a:solidFill>
                <a:latin typeface="+mn-lt"/>
              </a:defRPr>
            </a:lvl8pPr>
            <a:lvl9pPr marL="3886200" indent="-228600" algn="l" rtl="0" eaLnBrk="1" fontAlgn="base" hangingPunct="1">
              <a:spcBef>
                <a:spcPct val="20000"/>
              </a:spcBef>
              <a:spcAft>
                <a:spcPct val="0"/>
              </a:spcAft>
              <a:buClr>
                <a:srgbClr val="C0B430"/>
              </a:buClr>
              <a:buChar char="&gt;"/>
              <a:defRPr sz="2400" b="1">
                <a:solidFill>
                  <a:srgbClr val="00493A"/>
                </a:solidFill>
                <a:latin typeface="+mn-lt"/>
              </a:defRPr>
            </a:lvl9pPr>
          </a:lstStyle>
          <a:p>
            <a:pPr marL="342900" lvl="1" indent="-342900">
              <a:spcAft>
                <a:spcPts val="1500"/>
              </a:spcAft>
              <a:buFont typeface="Wingdings" pitchFamily="2" charset="2"/>
              <a:buChar char="§"/>
            </a:pPr>
            <a:r>
              <a:rPr lang="en-US" sz="2000" dirty="0" smtClean="0">
                <a:solidFill>
                  <a:schemeClr val="accent4">
                    <a:lumMod val="75000"/>
                  </a:schemeClr>
                </a:solidFill>
              </a:rPr>
              <a:t>Promote access to and use of state-of-the art modeling tools</a:t>
            </a:r>
          </a:p>
          <a:p>
            <a:pPr marL="342900" lvl="1" indent="-342900">
              <a:spcAft>
                <a:spcPts val="1500"/>
              </a:spcAft>
              <a:buFont typeface="Wingdings" pitchFamily="2" charset="2"/>
              <a:buChar char="§"/>
            </a:pPr>
            <a:r>
              <a:rPr lang="en-US" sz="2000" dirty="0" smtClean="0">
                <a:solidFill>
                  <a:schemeClr val="accent4">
                    <a:lumMod val="75000"/>
                  </a:schemeClr>
                </a:solidFill>
              </a:rPr>
              <a:t>Facilitate access to data, improve data quality, bridge data gaps</a:t>
            </a:r>
          </a:p>
          <a:p>
            <a:pPr marL="342900" lvl="1" indent="-342900">
              <a:spcAft>
                <a:spcPts val="1500"/>
              </a:spcAft>
              <a:buFont typeface="Wingdings" pitchFamily="2" charset="2"/>
              <a:buChar char="§"/>
            </a:pPr>
            <a:r>
              <a:rPr lang="en-US" sz="2000" dirty="0" smtClean="0">
                <a:solidFill>
                  <a:schemeClr val="accent4">
                    <a:lumMod val="75000"/>
                  </a:schemeClr>
                </a:solidFill>
              </a:rPr>
              <a:t>Support collaboration among leading African scientists</a:t>
            </a:r>
          </a:p>
          <a:p>
            <a:pPr marL="342900" lvl="1" indent="-342900">
              <a:spcAft>
                <a:spcPts val="1500"/>
              </a:spcAft>
              <a:buFont typeface="Wingdings" pitchFamily="2" charset="2"/>
              <a:buChar char="§"/>
            </a:pPr>
            <a:r>
              <a:rPr lang="en-US" sz="2000" dirty="0" smtClean="0">
                <a:solidFill>
                  <a:schemeClr val="accent4">
                    <a:lumMod val="75000"/>
                  </a:schemeClr>
                </a:solidFill>
              </a:rPr>
              <a:t>Build dynamic research community that can respond to needs of CAADP’s agenda</a:t>
            </a:r>
          </a:p>
        </p:txBody>
      </p:sp>
    </p:spTree>
    <p:extLst>
      <p:ext uri="{BB962C8B-B14F-4D97-AF65-F5344CB8AC3E}">
        <p14:creationId xmlns:p14="http://schemas.microsoft.com/office/powerpoint/2010/main" val="28338215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534400" cy="5105400"/>
          </a:xfrm>
        </p:spPr>
        <p:txBody>
          <a:bodyPr/>
          <a:lstStyle/>
          <a:p>
            <a:pPr marL="0" indent="0">
              <a:spcAft>
                <a:spcPts val="1200"/>
              </a:spcAft>
              <a:buNone/>
            </a:pPr>
            <a:r>
              <a:rPr lang="en-US" sz="2800" b="1" dirty="0" smtClean="0"/>
              <a:t>B20 Task Force recommendations</a:t>
            </a:r>
          </a:p>
          <a:p>
            <a:pPr>
              <a:spcAft>
                <a:spcPts val="2400"/>
              </a:spcAft>
            </a:pPr>
            <a:r>
              <a:rPr lang="en-US" sz="2600" dirty="0" smtClean="0"/>
              <a:t>Promote policies </a:t>
            </a:r>
            <a:r>
              <a:rPr lang="en-US" sz="2600" dirty="0"/>
              <a:t>to catalyze, de-risk, and offer incentives for </a:t>
            </a:r>
            <a:r>
              <a:rPr lang="en-US" sz="2600" dirty="0" smtClean="0"/>
              <a:t>private-sector </a:t>
            </a:r>
            <a:r>
              <a:rPr lang="en-US" sz="2600" dirty="0"/>
              <a:t>investment in </a:t>
            </a:r>
            <a:r>
              <a:rPr lang="en-US" sz="2600" dirty="0" smtClean="0"/>
              <a:t>food-value chains </a:t>
            </a:r>
          </a:p>
          <a:p>
            <a:pPr>
              <a:spcAft>
                <a:spcPts val="2400"/>
              </a:spcAft>
            </a:pPr>
            <a:r>
              <a:rPr lang="en-US" sz="2600" dirty="0" smtClean="0"/>
              <a:t>Invest in supporting </a:t>
            </a:r>
            <a:r>
              <a:rPr lang="en-US" sz="2600" dirty="0"/>
              <a:t>growth and innovation </a:t>
            </a:r>
            <a:r>
              <a:rPr lang="en-US" sz="2600" dirty="0" smtClean="0"/>
              <a:t>along </a:t>
            </a:r>
            <a:r>
              <a:rPr lang="en-US" sz="2600" dirty="0"/>
              <a:t>value </a:t>
            </a:r>
            <a:r>
              <a:rPr lang="en-US" sz="2600" dirty="0" smtClean="0"/>
              <a:t>chains (private sector with support </a:t>
            </a:r>
            <a:r>
              <a:rPr lang="en-US" sz="2600" dirty="0"/>
              <a:t>of </a:t>
            </a:r>
            <a:r>
              <a:rPr lang="en-US" sz="2600" dirty="0" smtClean="0"/>
              <a:t>governments)</a:t>
            </a:r>
          </a:p>
          <a:p>
            <a:pPr>
              <a:spcAft>
                <a:spcPts val="2400"/>
              </a:spcAft>
            </a:pPr>
            <a:r>
              <a:rPr lang="en-US" sz="2600" dirty="0" smtClean="0"/>
              <a:t>Invest </a:t>
            </a:r>
            <a:r>
              <a:rPr lang="en-US" sz="2600" dirty="0"/>
              <a:t>in </a:t>
            </a:r>
            <a:r>
              <a:rPr lang="en-US" sz="2600" dirty="0" smtClean="0"/>
              <a:t>training </a:t>
            </a:r>
            <a:r>
              <a:rPr lang="en-US" sz="2600" dirty="0"/>
              <a:t>of farmers, </a:t>
            </a:r>
            <a:r>
              <a:rPr lang="en-US" sz="2600" dirty="0" smtClean="0"/>
              <a:t>entrepreneurs, </a:t>
            </a:r>
            <a:r>
              <a:rPr lang="en-US" sz="2600" dirty="0"/>
              <a:t>and specialists along </a:t>
            </a:r>
            <a:r>
              <a:rPr lang="en-US" sz="2600" dirty="0" smtClean="0"/>
              <a:t>food-value </a:t>
            </a:r>
            <a:r>
              <a:rPr lang="en-US" sz="2600" dirty="0"/>
              <a:t>chain </a:t>
            </a:r>
          </a:p>
          <a:p>
            <a:endParaRPr lang="en-US" sz="2400" dirty="0"/>
          </a:p>
        </p:txBody>
      </p:sp>
      <p:sp>
        <p:nvSpPr>
          <p:cNvPr id="3" name="Title 2"/>
          <p:cNvSpPr>
            <a:spLocks noGrp="1"/>
          </p:cNvSpPr>
          <p:nvPr>
            <p:ph type="title"/>
          </p:nvPr>
        </p:nvSpPr>
        <p:spPr/>
        <p:txBody>
          <a:bodyPr/>
          <a:lstStyle/>
          <a:p>
            <a:r>
              <a:rPr lang="en-US" sz="2800" dirty="0" smtClean="0"/>
              <a:t>Building capacities to improve value-chains</a:t>
            </a:r>
            <a:endParaRPr lang="en-US" sz="2800" dirty="0"/>
          </a:p>
        </p:txBody>
      </p:sp>
    </p:spTree>
    <p:extLst>
      <p:ext uri="{BB962C8B-B14F-4D97-AF65-F5344CB8AC3E}">
        <p14:creationId xmlns:p14="http://schemas.microsoft.com/office/powerpoint/2010/main" val="30050450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304800"/>
            <a:ext cx="7620000" cy="609600"/>
          </a:xfrm>
        </p:spPr>
        <p:txBody>
          <a:bodyPr/>
          <a:lstStyle/>
          <a:p>
            <a:pPr eaLnBrk="1" hangingPunct="1">
              <a:lnSpc>
                <a:spcPct val="90000"/>
              </a:lnSpc>
            </a:pPr>
            <a:r>
              <a:rPr lang="en-US" sz="2900" dirty="0" smtClean="0"/>
              <a:t>In conclusion</a:t>
            </a:r>
            <a:endParaRPr sz="2900" dirty="0"/>
          </a:p>
        </p:txBody>
      </p:sp>
      <p:sp>
        <p:nvSpPr>
          <p:cNvPr id="21507" name="Content Placeholder 2"/>
          <p:cNvSpPr>
            <a:spLocks noGrp="1"/>
          </p:cNvSpPr>
          <p:nvPr>
            <p:ph idx="1"/>
          </p:nvPr>
        </p:nvSpPr>
        <p:spPr>
          <a:xfrm>
            <a:off x="381000" y="1371600"/>
            <a:ext cx="8458200" cy="4800600"/>
          </a:xfrm>
        </p:spPr>
        <p:txBody>
          <a:bodyPr/>
          <a:lstStyle/>
          <a:p>
            <a:pPr eaLnBrk="1" hangingPunct="1">
              <a:spcBef>
                <a:spcPts val="0"/>
              </a:spcBef>
              <a:spcAft>
                <a:spcPts val="1200"/>
              </a:spcAft>
            </a:pPr>
            <a:r>
              <a:rPr lang="en-US" sz="2800" b="1" dirty="0" smtClean="0"/>
              <a:t>Scale-up investments to </a:t>
            </a:r>
          </a:p>
          <a:p>
            <a:pPr lvl="1" eaLnBrk="1" hangingPunct="1">
              <a:spcBef>
                <a:spcPts val="0"/>
              </a:spcBef>
              <a:spcAft>
                <a:spcPts val="1800"/>
              </a:spcAft>
            </a:pPr>
            <a:r>
              <a:rPr lang="en-US" sz="2300" dirty="0" smtClean="0"/>
              <a:t>increase agricultural productivity  </a:t>
            </a:r>
          </a:p>
          <a:p>
            <a:pPr lvl="1" eaLnBrk="1" hangingPunct="1">
              <a:spcBef>
                <a:spcPts val="0"/>
              </a:spcBef>
              <a:spcAft>
                <a:spcPts val="1800"/>
              </a:spcAft>
            </a:pPr>
            <a:r>
              <a:rPr lang="en-US" sz="2300" dirty="0"/>
              <a:t>reduce food losses and </a:t>
            </a:r>
            <a:r>
              <a:rPr lang="en-US" sz="2300" dirty="0" smtClean="0"/>
              <a:t>waste along the value-chain</a:t>
            </a:r>
          </a:p>
          <a:p>
            <a:pPr lvl="1" eaLnBrk="1" hangingPunct="1">
              <a:spcBef>
                <a:spcPts val="0"/>
              </a:spcBef>
              <a:spcAft>
                <a:spcPts val="3200"/>
              </a:spcAft>
            </a:pPr>
            <a:r>
              <a:rPr lang="en-US" sz="2300" dirty="0"/>
              <a:t>i</a:t>
            </a:r>
            <a:r>
              <a:rPr lang="en-US" sz="2300" dirty="0" smtClean="0"/>
              <a:t>mprove </a:t>
            </a:r>
            <a:r>
              <a:rPr lang="en-US" sz="2300" dirty="0"/>
              <a:t>nutrition </a:t>
            </a:r>
          </a:p>
          <a:p>
            <a:pPr eaLnBrk="1" hangingPunct="1">
              <a:spcBef>
                <a:spcPts val="0"/>
              </a:spcBef>
              <a:spcAft>
                <a:spcPts val="3200"/>
              </a:spcAft>
            </a:pPr>
            <a:r>
              <a:rPr lang="en-US" sz="2700" b="1" dirty="0" smtClean="0"/>
              <a:t>Focus on smallholders, but </a:t>
            </a:r>
            <a:r>
              <a:rPr lang="en-US" sz="2700" b="1" dirty="0" smtClean="0"/>
              <a:t>be </a:t>
            </a:r>
            <a:r>
              <a:rPr lang="en-US" sz="2700" b="1" dirty="0" smtClean="0"/>
              <a:t>context specific</a:t>
            </a:r>
          </a:p>
          <a:p>
            <a:pPr eaLnBrk="1" hangingPunct="1">
              <a:spcBef>
                <a:spcPts val="0"/>
              </a:spcBef>
              <a:spcAft>
                <a:spcPts val="3200"/>
              </a:spcAft>
            </a:pPr>
            <a:r>
              <a:rPr lang="en-US" sz="2700" b="1" dirty="0"/>
              <a:t>Most </a:t>
            </a:r>
            <a:r>
              <a:rPr lang="en-US" sz="2700" b="1" dirty="0" smtClean="0"/>
              <a:t>importantly—support country-led </a:t>
            </a:r>
            <a:r>
              <a:rPr lang="en-US" sz="2700" b="1" dirty="0"/>
              <a:t>innovations and development agenda</a:t>
            </a:r>
          </a:p>
          <a:p>
            <a:pPr eaLnBrk="1" hangingPunct="1">
              <a:spcBef>
                <a:spcPts val="0"/>
              </a:spcBef>
              <a:spcAft>
                <a:spcPts val="3200"/>
              </a:spcAft>
            </a:pPr>
            <a:endParaRPr lang="en-US" sz="2800" dirty="0" smtClean="0"/>
          </a:p>
          <a:p>
            <a:pPr eaLnBrk="1" hangingPunct="1">
              <a:spcBef>
                <a:spcPts val="0"/>
              </a:spcBef>
              <a:spcAft>
                <a:spcPts val="3200"/>
              </a:spcAft>
            </a:pPr>
            <a:endParaRPr lang="en-US" sz="2800" dirty="0" smtClean="0"/>
          </a:p>
        </p:txBody>
      </p:sp>
    </p:spTree>
    <p:extLst>
      <p:ext uri="{BB962C8B-B14F-4D97-AF65-F5344CB8AC3E}">
        <p14:creationId xmlns:p14="http://schemas.microsoft.com/office/powerpoint/2010/main" val="1912701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7696200" cy="838200"/>
          </a:xfrm>
        </p:spPr>
        <p:txBody>
          <a:bodyPr/>
          <a:lstStyle/>
          <a:p>
            <a:r>
              <a:rPr lang="en-US" sz="2900" dirty="0"/>
              <a:t>The majority of </a:t>
            </a:r>
            <a:r>
              <a:rPr lang="en-US" sz="2900" dirty="0" smtClean="0"/>
              <a:t>poor </a:t>
            </a:r>
            <a:r>
              <a:rPr lang="en-US" sz="2900" dirty="0"/>
              <a:t>live in </a:t>
            </a:r>
            <a:r>
              <a:rPr lang="en-US" sz="2900" dirty="0" smtClean="0"/>
              <a:t>middle-income countries </a:t>
            </a:r>
            <a:endParaRPr lang="en-US" sz="29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37312029"/>
              </p:ext>
            </p:extLst>
          </p:nvPr>
        </p:nvGraphicFramePr>
        <p:xfrm>
          <a:off x="381000" y="1828800"/>
          <a:ext cx="8458200" cy="1600200"/>
        </p:xfrm>
        <a:graphic>
          <a:graphicData uri="http://schemas.openxmlformats.org/drawingml/2006/table">
            <a:tbl>
              <a:tblPr firstRow="1" bandRow="1">
                <a:tableStyleId>{17292A2E-F333-43FB-9621-5CBBE7FDCDCB}</a:tableStyleId>
              </a:tblPr>
              <a:tblGrid>
                <a:gridCol w="3657600"/>
                <a:gridCol w="1371600"/>
                <a:gridCol w="1752600"/>
                <a:gridCol w="1676400"/>
              </a:tblGrid>
              <a:tr h="533400">
                <a:tc>
                  <a:txBody>
                    <a:bodyPr/>
                    <a:lstStyle/>
                    <a:p>
                      <a:pPr algn="ctr" fontAlgn="b"/>
                      <a:r>
                        <a:rPr lang="en-US" sz="2400" u="none" strike="noStrike" dirty="0">
                          <a:effectLst/>
                          <a:latin typeface="Arial" pitchFamily="34" charset="0"/>
                          <a:cs typeface="Arial" pitchFamily="34" charset="0"/>
                        </a:rPr>
                        <a:t> </a:t>
                      </a:r>
                      <a:endParaRPr lang="en-US" sz="24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n-US" sz="2400" u="none" strike="noStrike" dirty="0">
                          <a:solidFill>
                            <a:srgbClr val="FFFFFF"/>
                          </a:solidFill>
                          <a:effectLst/>
                          <a:latin typeface="Arial" pitchFamily="34" charset="0"/>
                          <a:cs typeface="Arial" pitchFamily="34" charset="0"/>
                        </a:rPr>
                        <a:t>LICs</a:t>
                      </a:r>
                      <a:endParaRPr lang="en-US" sz="2400" b="0" i="0" u="none" strike="noStrike" dirty="0">
                        <a:solidFill>
                          <a:srgbClr val="FFFFFF"/>
                        </a:solidFill>
                        <a:effectLst/>
                        <a:latin typeface="Arial" pitchFamily="34" charset="0"/>
                        <a:cs typeface="Arial" pitchFamily="34" charset="0"/>
                      </a:endParaRPr>
                    </a:p>
                  </a:txBody>
                  <a:tcPr marL="9525" marR="9525" marT="9525" marB="0" anchor="b"/>
                </a:tc>
                <a:tc>
                  <a:txBody>
                    <a:bodyPr/>
                    <a:lstStyle/>
                    <a:p>
                      <a:pPr algn="ctr" fontAlgn="b"/>
                      <a:r>
                        <a:rPr lang="en-US" sz="2400" u="none" strike="noStrike" dirty="0">
                          <a:solidFill>
                            <a:srgbClr val="FFFFFF"/>
                          </a:solidFill>
                          <a:effectLst/>
                          <a:latin typeface="Arial" pitchFamily="34" charset="0"/>
                          <a:cs typeface="Arial" pitchFamily="34" charset="0"/>
                        </a:rPr>
                        <a:t>MICs</a:t>
                      </a:r>
                      <a:endParaRPr lang="en-US" sz="2400" b="0" i="0" u="none" strike="noStrike" dirty="0">
                        <a:solidFill>
                          <a:srgbClr val="FFFFFF"/>
                        </a:solidFill>
                        <a:effectLst/>
                        <a:latin typeface="Arial" pitchFamily="34" charset="0"/>
                        <a:cs typeface="Arial" pitchFamily="34" charset="0"/>
                      </a:endParaRPr>
                    </a:p>
                  </a:txBody>
                  <a:tcPr marL="9525" marR="9525" marT="9525" marB="0" anchor="b"/>
                </a:tc>
                <a:tc>
                  <a:txBody>
                    <a:bodyPr/>
                    <a:lstStyle/>
                    <a:p>
                      <a:pPr algn="ctr" fontAlgn="b"/>
                      <a:r>
                        <a:rPr lang="en-US" sz="2400" u="none" strike="noStrike" dirty="0" smtClean="0">
                          <a:solidFill>
                            <a:srgbClr val="FFFFFF"/>
                          </a:solidFill>
                          <a:effectLst/>
                          <a:latin typeface="Arial" pitchFamily="34" charset="0"/>
                          <a:cs typeface="Arial" pitchFamily="34" charset="0"/>
                        </a:rPr>
                        <a:t>Total</a:t>
                      </a:r>
                      <a:endParaRPr lang="en-US" sz="2400" b="0" i="0" u="none" strike="noStrike" dirty="0">
                        <a:solidFill>
                          <a:srgbClr val="FFFFFF"/>
                        </a:solidFill>
                        <a:effectLst/>
                        <a:latin typeface="Arial" pitchFamily="34" charset="0"/>
                        <a:cs typeface="Arial" pitchFamily="34" charset="0"/>
                      </a:endParaRPr>
                    </a:p>
                  </a:txBody>
                  <a:tcPr marL="9525" marR="9525" marT="9525" marB="0" anchor="b"/>
                </a:tc>
              </a:tr>
              <a:tr h="606680">
                <a:tc>
                  <a:txBody>
                    <a:bodyPr/>
                    <a:lstStyle/>
                    <a:p>
                      <a:pPr algn="ctr" fontAlgn="b"/>
                      <a:r>
                        <a:rPr lang="en-US" sz="2200" b="1" u="none" strike="noStrike" dirty="0" smtClean="0">
                          <a:effectLst/>
                          <a:latin typeface="Arial" pitchFamily="34" charset="0"/>
                          <a:cs typeface="Arial" pitchFamily="34" charset="0"/>
                        </a:rPr>
                        <a:t>Share of world </a:t>
                      </a:r>
                      <a:r>
                        <a:rPr lang="en-US" sz="2200" b="1" u="none" strike="noStrike" dirty="0">
                          <a:effectLst/>
                          <a:latin typeface="Arial" pitchFamily="34" charset="0"/>
                          <a:cs typeface="Arial" pitchFamily="34" charset="0"/>
                        </a:rPr>
                        <a:t>p</a:t>
                      </a:r>
                      <a:r>
                        <a:rPr lang="en-US" sz="2200" b="1" u="none" strike="noStrike" dirty="0" smtClean="0">
                          <a:effectLst/>
                          <a:latin typeface="Arial" pitchFamily="34" charset="0"/>
                          <a:cs typeface="Arial" pitchFamily="34" charset="0"/>
                        </a:rPr>
                        <a:t>overty </a:t>
                      </a:r>
                      <a:r>
                        <a:rPr lang="en-US" sz="2200" b="1" u="none" strike="noStrike" dirty="0">
                          <a:effectLst/>
                          <a:latin typeface="Arial" pitchFamily="34" charset="0"/>
                          <a:cs typeface="Arial" pitchFamily="34" charset="0"/>
                        </a:rPr>
                        <a:t>(%)</a:t>
                      </a:r>
                      <a:endParaRPr lang="en-US" sz="22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n-US" sz="2200" b="1" u="none" strike="noStrike" dirty="0">
                          <a:effectLst/>
                          <a:latin typeface="Arial" pitchFamily="34" charset="0"/>
                          <a:cs typeface="Arial" pitchFamily="34" charset="0"/>
                        </a:rPr>
                        <a:t>25.7</a:t>
                      </a:r>
                      <a:endParaRPr lang="en-US" sz="22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n-US" sz="2200" b="1" u="none" strike="noStrike" dirty="0">
                          <a:effectLst/>
                          <a:latin typeface="Arial" pitchFamily="34" charset="0"/>
                          <a:cs typeface="Arial" pitchFamily="34" charset="0"/>
                        </a:rPr>
                        <a:t>74.3</a:t>
                      </a:r>
                      <a:endParaRPr lang="en-US" sz="22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n-US" sz="2200" b="1" u="none" strike="noStrike" dirty="0">
                          <a:effectLst/>
                          <a:latin typeface="Arial" pitchFamily="34" charset="0"/>
                          <a:cs typeface="Arial" pitchFamily="34" charset="0"/>
                        </a:rPr>
                        <a:t>100</a:t>
                      </a:r>
                      <a:endParaRPr lang="en-US" sz="2200" b="1" i="0" u="none" strike="noStrike" dirty="0">
                        <a:solidFill>
                          <a:srgbClr val="000000"/>
                        </a:solidFill>
                        <a:effectLst/>
                        <a:latin typeface="Arial" pitchFamily="34" charset="0"/>
                        <a:cs typeface="Arial" pitchFamily="34" charset="0"/>
                      </a:endParaRPr>
                    </a:p>
                  </a:txBody>
                  <a:tcPr marL="9525" marR="9525" marT="9525" marB="0" anchor="b"/>
                </a:tc>
              </a:tr>
              <a:tr h="460120">
                <a:tc>
                  <a:txBody>
                    <a:bodyPr/>
                    <a:lstStyle/>
                    <a:p>
                      <a:pPr algn="ctr" fontAlgn="b"/>
                      <a:r>
                        <a:rPr lang="en-US" sz="2200" b="1" u="none" strike="noStrike" dirty="0" smtClean="0">
                          <a:effectLst/>
                          <a:latin typeface="Arial" pitchFamily="34" charset="0"/>
                          <a:cs typeface="Arial" pitchFamily="34" charset="0"/>
                        </a:rPr>
                        <a:t>Number of poor </a:t>
                      </a:r>
                      <a:r>
                        <a:rPr lang="en-US" sz="2200" b="1" u="none" strike="noStrike" dirty="0">
                          <a:effectLst/>
                          <a:latin typeface="Arial" pitchFamily="34" charset="0"/>
                          <a:cs typeface="Arial" pitchFamily="34" charset="0"/>
                        </a:rPr>
                        <a:t>(millions)</a:t>
                      </a:r>
                      <a:endParaRPr lang="en-US" sz="22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n-US" sz="2200" b="1" u="none" strike="noStrike" dirty="0">
                          <a:effectLst/>
                          <a:latin typeface="Arial" pitchFamily="34" charset="0"/>
                          <a:cs typeface="Arial" pitchFamily="34" charset="0"/>
                        </a:rPr>
                        <a:t>316.7</a:t>
                      </a:r>
                      <a:endParaRPr lang="en-US" sz="22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n-US" sz="2200" b="1" u="none" strike="noStrike" dirty="0">
                          <a:effectLst/>
                          <a:latin typeface="Arial" pitchFamily="34" charset="0"/>
                          <a:cs typeface="Arial" pitchFamily="34" charset="0"/>
                        </a:rPr>
                        <a:t>917.1</a:t>
                      </a:r>
                      <a:endParaRPr lang="en-US" sz="22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n-US" sz="2200" b="1" u="none" strike="noStrike" dirty="0">
                          <a:effectLst/>
                          <a:latin typeface="Arial" pitchFamily="34" charset="0"/>
                          <a:cs typeface="Arial" pitchFamily="34" charset="0"/>
                        </a:rPr>
                        <a:t>1233.8</a:t>
                      </a:r>
                      <a:endParaRPr lang="en-US" sz="2200" b="1" i="0" u="none" strike="noStrike" dirty="0">
                        <a:solidFill>
                          <a:srgbClr val="000000"/>
                        </a:solidFill>
                        <a:effectLst/>
                        <a:latin typeface="Arial" pitchFamily="34" charset="0"/>
                        <a:cs typeface="Arial" pitchFamily="34" charset="0"/>
                      </a:endParaRPr>
                    </a:p>
                  </a:txBody>
                  <a:tcPr marL="9525" marR="9525" marT="9525" marB="0" anchor="b"/>
                </a:tc>
              </a:tr>
            </a:tbl>
          </a:graphicData>
        </a:graphic>
      </p:graphicFrame>
      <p:sp>
        <p:nvSpPr>
          <p:cNvPr id="7" name="Text Box 6"/>
          <p:cNvSpPr txBox="1">
            <a:spLocks noChangeArrowheads="1"/>
          </p:cNvSpPr>
          <p:nvPr/>
        </p:nvSpPr>
        <p:spPr bwMode="auto">
          <a:xfrm>
            <a:off x="2819400" y="3505200"/>
            <a:ext cx="6096000" cy="461665"/>
          </a:xfrm>
          <a:prstGeom prst="rect">
            <a:avLst/>
          </a:prstGeom>
          <a:noFill/>
          <a:ln w="9525">
            <a:noFill/>
            <a:miter lim="800000"/>
            <a:headEnd/>
            <a:tailEnd/>
          </a:ln>
        </p:spPr>
        <p:txBody>
          <a:bodyPr wrap="square">
            <a:spAutoFit/>
          </a:bodyPr>
          <a:lstStyle/>
          <a:p>
            <a:pPr algn="r">
              <a:spcBef>
                <a:spcPct val="50000"/>
              </a:spcBef>
            </a:pPr>
            <a:r>
              <a:rPr lang="en-US" sz="1200" dirty="0" smtClean="0">
                <a:latin typeface="Arial" pitchFamily="34" charset="0"/>
                <a:cs typeface="Arial" pitchFamily="34" charset="0"/>
              </a:rPr>
              <a:t>Source: Data from </a:t>
            </a:r>
            <a:r>
              <a:rPr lang="en-US" sz="1200" dirty="0" smtClean="0"/>
              <a:t>Sumner 2012</a:t>
            </a:r>
            <a:br>
              <a:rPr lang="en-US" sz="1200" dirty="0" smtClean="0"/>
            </a:br>
            <a:r>
              <a:rPr lang="en-US" sz="1200" dirty="0" smtClean="0"/>
              <a:t>Note: LICs and MICs represent low-income countries and middle-income countries</a:t>
            </a:r>
            <a:endParaRPr lang="en-US" sz="1200" dirty="0">
              <a:latin typeface="Arial" pitchFamily="34" charset="0"/>
              <a:cs typeface="Arial" pitchFamily="34" charset="0"/>
            </a:endParaRPr>
          </a:p>
        </p:txBody>
      </p:sp>
      <p:sp>
        <p:nvSpPr>
          <p:cNvPr id="2" name="TextBox 1"/>
          <p:cNvSpPr txBox="1"/>
          <p:nvPr/>
        </p:nvSpPr>
        <p:spPr>
          <a:xfrm>
            <a:off x="533400" y="1371600"/>
            <a:ext cx="8305800" cy="369332"/>
          </a:xfrm>
          <a:prstGeom prst="rect">
            <a:avLst/>
          </a:prstGeom>
          <a:noFill/>
        </p:spPr>
        <p:txBody>
          <a:bodyPr wrap="square" rtlCol="0">
            <a:spAutoFit/>
          </a:bodyPr>
          <a:lstStyle/>
          <a:p>
            <a:pPr algn="ctr"/>
            <a:r>
              <a:rPr lang="en-US" b="1" dirty="0" smtClean="0"/>
              <a:t>World poverty by country income group, 2008 ($1.25 poverty line)</a:t>
            </a:r>
            <a:endParaRPr lang="en-US" b="1" dirty="0"/>
          </a:p>
        </p:txBody>
      </p:sp>
      <p:sp>
        <p:nvSpPr>
          <p:cNvPr id="4" name="TextBox 3"/>
          <p:cNvSpPr txBox="1"/>
          <p:nvPr/>
        </p:nvSpPr>
        <p:spPr>
          <a:xfrm>
            <a:off x="381000" y="4076343"/>
            <a:ext cx="8458200" cy="2400657"/>
          </a:xfrm>
          <a:prstGeom prst="rect">
            <a:avLst/>
          </a:prstGeom>
          <a:noFill/>
        </p:spPr>
        <p:txBody>
          <a:bodyPr wrap="square" rtlCol="0">
            <a:spAutoFit/>
          </a:bodyPr>
          <a:lstStyle/>
          <a:p>
            <a:pPr>
              <a:spcAft>
                <a:spcPts val="800"/>
              </a:spcAft>
            </a:pPr>
            <a:r>
              <a:rPr lang="en-US" sz="2400" dirty="0" smtClean="0">
                <a:solidFill>
                  <a:schemeClr val="accent4">
                    <a:lumMod val="75000"/>
                  </a:schemeClr>
                </a:solidFill>
              </a:rPr>
              <a:t>Approximately</a:t>
            </a:r>
            <a:r>
              <a:rPr lang="en-US" sz="2400" b="1" dirty="0" smtClean="0">
                <a:solidFill>
                  <a:schemeClr val="accent4">
                    <a:lumMod val="75000"/>
                  </a:schemeClr>
                </a:solidFill>
              </a:rPr>
              <a:t>: </a:t>
            </a:r>
          </a:p>
          <a:p>
            <a:pPr marL="285750" indent="-285750">
              <a:spcAft>
                <a:spcPts val="2000"/>
              </a:spcAft>
              <a:buFont typeface="Arial" pitchFamily="34" charset="0"/>
              <a:buChar char="•"/>
            </a:pPr>
            <a:r>
              <a:rPr lang="en-US" sz="2200" b="1" dirty="0" smtClean="0">
                <a:solidFill>
                  <a:schemeClr val="accent4">
                    <a:lumMod val="75000"/>
                  </a:schemeClr>
                </a:solidFill>
              </a:rPr>
              <a:t>50% </a:t>
            </a:r>
            <a:r>
              <a:rPr lang="en-US" sz="2000" dirty="0" smtClean="0">
                <a:solidFill>
                  <a:schemeClr val="accent4">
                    <a:lumMod val="75000"/>
                  </a:schemeClr>
                </a:solidFill>
              </a:rPr>
              <a:t>live in China and India (esp. in India)</a:t>
            </a:r>
          </a:p>
          <a:p>
            <a:pPr marL="285750" indent="-285750">
              <a:spcAft>
                <a:spcPts val="2000"/>
              </a:spcAft>
              <a:buFont typeface="Arial" pitchFamily="34" charset="0"/>
              <a:buChar char="•"/>
            </a:pPr>
            <a:r>
              <a:rPr lang="en-US" sz="2200" b="1" dirty="0">
                <a:solidFill>
                  <a:schemeClr val="accent4">
                    <a:lumMod val="75000"/>
                  </a:schemeClr>
                </a:solidFill>
              </a:rPr>
              <a:t>25% </a:t>
            </a:r>
            <a:r>
              <a:rPr lang="en-US" sz="2000" dirty="0" smtClean="0">
                <a:solidFill>
                  <a:schemeClr val="accent4">
                    <a:lumMod val="75000"/>
                  </a:schemeClr>
                </a:solidFill>
              </a:rPr>
              <a:t>live in other MICs (e.g. lower-MICs such as Indonesia, Pakistan and Nigeria)</a:t>
            </a:r>
          </a:p>
          <a:p>
            <a:pPr marL="285750" indent="-285750">
              <a:spcAft>
                <a:spcPts val="2000"/>
              </a:spcAft>
              <a:buFont typeface="Arial" pitchFamily="34" charset="0"/>
              <a:buChar char="•"/>
            </a:pPr>
            <a:r>
              <a:rPr lang="en-US" sz="2200" b="1" dirty="0">
                <a:solidFill>
                  <a:schemeClr val="accent4">
                    <a:lumMod val="75000"/>
                  </a:schemeClr>
                </a:solidFill>
              </a:rPr>
              <a:t>25% </a:t>
            </a:r>
            <a:r>
              <a:rPr lang="en-US" sz="2000" dirty="0" smtClean="0">
                <a:solidFill>
                  <a:schemeClr val="accent4">
                    <a:lumMod val="75000"/>
                  </a:schemeClr>
                </a:solidFill>
              </a:rPr>
              <a:t>live in LICs</a:t>
            </a:r>
            <a:endParaRPr lang="en-US" sz="2000" dirty="0">
              <a:solidFill>
                <a:schemeClr val="accent4">
                  <a:lumMod val="75000"/>
                </a:schemeClr>
              </a:solidFill>
            </a:endParaRPr>
          </a:p>
        </p:txBody>
      </p:sp>
      <p:cxnSp>
        <p:nvCxnSpPr>
          <p:cNvPr id="8" name="Straight Connector 7"/>
          <p:cNvCxnSpPr/>
          <p:nvPr/>
        </p:nvCxnSpPr>
        <p:spPr bwMode="auto">
          <a:xfrm>
            <a:off x="304800" y="3962400"/>
            <a:ext cx="8610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239858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7696200" cy="609600"/>
          </a:xfrm>
        </p:spPr>
        <p:txBody>
          <a:bodyPr/>
          <a:lstStyle/>
          <a:p>
            <a:r>
              <a:rPr lang="en-US" dirty="0" smtClean="0"/>
              <a:t>Hunger remains a big challenge</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865916239"/>
              </p:ext>
            </p:extLst>
          </p:nvPr>
        </p:nvGraphicFramePr>
        <p:xfrm>
          <a:off x="457200" y="1447800"/>
          <a:ext cx="7824788"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473589" y="1676400"/>
            <a:ext cx="369332" cy="3657600"/>
          </a:xfrm>
          <a:prstGeom prst="rect">
            <a:avLst/>
          </a:prstGeom>
          <a:noFill/>
        </p:spPr>
        <p:txBody>
          <a:bodyPr vert="vert" wrap="square" rtlCol="0">
            <a:spAutoFit/>
          </a:bodyPr>
          <a:lstStyle/>
          <a:p>
            <a:pPr algn="ctr"/>
            <a:r>
              <a:rPr lang="en-US" sz="1200" b="1" dirty="0" smtClean="0">
                <a:solidFill>
                  <a:srgbClr val="000000"/>
                </a:solidFill>
              </a:rPr>
              <a:t>Prevalence of undernourishment 2006-08 (%)</a:t>
            </a:r>
            <a:endParaRPr lang="en-US" sz="1200" b="1" dirty="0">
              <a:solidFill>
                <a:srgbClr val="000000"/>
              </a:solidFill>
            </a:endParaRPr>
          </a:p>
        </p:txBody>
      </p:sp>
      <p:sp>
        <p:nvSpPr>
          <p:cNvPr id="7" name="TextBox 6"/>
          <p:cNvSpPr txBox="1"/>
          <p:nvPr/>
        </p:nvSpPr>
        <p:spPr>
          <a:xfrm>
            <a:off x="3584028" y="6320135"/>
            <a:ext cx="5483772" cy="461665"/>
          </a:xfrm>
          <a:prstGeom prst="rect">
            <a:avLst/>
          </a:prstGeom>
          <a:noFill/>
        </p:spPr>
        <p:txBody>
          <a:bodyPr wrap="square" rtlCol="0">
            <a:spAutoFit/>
          </a:bodyPr>
          <a:lstStyle/>
          <a:p>
            <a:pPr algn="r"/>
            <a:r>
              <a:rPr lang="en-US" sz="1200" dirty="0" smtClean="0"/>
              <a:t>Source: Data from FAO 2012 </a:t>
            </a:r>
            <a:br>
              <a:rPr lang="en-US" sz="1200" dirty="0" smtClean="0"/>
            </a:br>
            <a:r>
              <a:rPr lang="en-US" sz="1200" dirty="0" smtClean="0"/>
              <a:t>Note</a:t>
            </a:r>
            <a:r>
              <a:rPr lang="en-US" sz="1200" dirty="0"/>
              <a:t>: The size of </a:t>
            </a:r>
            <a:r>
              <a:rPr lang="en-US" sz="1200" dirty="0" smtClean="0"/>
              <a:t>bubbles </a:t>
            </a:r>
            <a:r>
              <a:rPr lang="en-US" sz="1200" dirty="0"/>
              <a:t>represents millions of undernourished </a:t>
            </a:r>
            <a:r>
              <a:rPr lang="en-US" sz="1200" dirty="0" smtClean="0"/>
              <a:t>people </a:t>
            </a:r>
            <a:endParaRPr lang="en-US" sz="1200" dirty="0"/>
          </a:p>
        </p:txBody>
      </p:sp>
    </p:spTree>
    <p:extLst>
      <p:ext uri="{BB962C8B-B14F-4D97-AF65-F5344CB8AC3E}">
        <p14:creationId xmlns:p14="http://schemas.microsoft.com/office/powerpoint/2010/main" val="699447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0" y="1750374"/>
            <a:ext cx="7772400" cy="4726626"/>
            <a:chOff x="685800" y="990600"/>
            <a:chExt cx="7939562" cy="5021288"/>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929" t="19900" r="11071" b="4076"/>
            <a:stretch/>
          </p:blipFill>
          <p:spPr>
            <a:xfrm>
              <a:off x="685800" y="1003739"/>
              <a:ext cx="7939562" cy="5007849"/>
            </a:xfrm>
            <a:prstGeom prst="rect">
              <a:avLst/>
            </a:prstGeom>
            <a:noFill/>
            <a:ln>
              <a:noFill/>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861" y="4471467"/>
              <a:ext cx="1967043" cy="1540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212" y="5321927"/>
              <a:ext cx="810188" cy="54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bwMode="auto">
            <a:xfrm>
              <a:off x="685800" y="990600"/>
              <a:ext cx="3424909" cy="882802"/>
            </a:xfrm>
            <a:prstGeom prst="rect">
              <a:avLst/>
            </a:prstGeom>
            <a:solidFill>
              <a:schemeClr val="bg1">
                <a:lumMod val="75000"/>
              </a:schemeClr>
            </a:solidFill>
          </p:spPr>
          <p:txBody>
            <a:bodyPr wrap="square">
              <a:spAutoFit/>
            </a:bodyPr>
            <a:lstStyle/>
            <a:p>
              <a:pPr>
                <a:defRPr/>
              </a:pPr>
              <a:r>
                <a:rPr lang="en-US" sz="1200" b="1" dirty="0">
                  <a:solidFill>
                    <a:srgbClr val="FFFFFF"/>
                  </a:solidFill>
                </a:rPr>
                <a:t>GHI components:</a:t>
              </a:r>
            </a:p>
            <a:p>
              <a:pPr>
                <a:buFont typeface="Arial" pitchFamily="34" charset="0"/>
                <a:buChar char="•"/>
                <a:defRPr/>
              </a:pPr>
              <a:r>
                <a:rPr lang="en-US" sz="1200" dirty="0">
                  <a:solidFill>
                    <a:srgbClr val="FFFFFF"/>
                  </a:solidFill>
                </a:rPr>
                <a:t>Proportion of undernourished</a:t>
              </a:r>
            </a:p>
            <a:p>
              <a:pPr>
                <a:buFont typeface="Arial" pitchFamily="34" charset="0"/>
                <a:buChar char="•"/>
                <a:defRPr/>
              </a:pPr>
              <a:r>
                <a:rPr lang="en-US" sz="1200" dirty="0">
                  <a:solidFill>
                    <a:srgbClr val="FFFFFF"/>
                  </a:solidFill>
                </a:rPr>
                <a:t>Prevalence of underweight </a:t>
              </a:r>
              <a:r>
                <a:rPr lang="en-US" sz="1200" dirty="0" smtClean="0">
                  <a:solidFill>
                    <a:srgbClr val="FFFFFF"/>
                  </a:solidFill>
                </a:rPr>
                <a:t>in children</a:t>
              </a:r>
              <a:endParaRPr lang="en-US" sz="1200" dirty="0">
                <a:solidFill>
                  <a:srgbClr val="FFFFFF"/>
                </a:solidFill>
              </a:endParaRPr>
            </a:p>
            <a:p>
              <a:pPr>
                <a:buFont typeface="Arial" pitchFamily="34" charset="0"/>
                <a:buChar char="•"/>
                <a:defRPr/>
              </a:pPr>
              <a:r>
                <a:rPr lang="en-US" sz="1200" dirty="0">
                  <a:solidFill>
                    <a:srgbClr val="FFFFFF"/>
                  </a:solidFill>
                </a:rPr>
                <a:t>Under-five mortality rate</a:t>
              </a:r>
            </a:p>
          </p:txBody>
        </p:sp>
      </p:grpSp>
      <p:sp>
        <p:nvSpPr>
          <p:cNvPr id="9" name="Text Box 5"/>
          <p:cNvSpPr txBox="1">
            <a:spLocks noChangeArrowheads="1"/>
          </p:cNvSpPr>
          <p:nvPr/>
        </p:nvSpPr>
        <p:spPr bwMode="auto">
          <a:xfrm>
            <a:off x="6260901" y="6477000"/>
            <a:ext cx="2401427" cy="276999"/>
          </a:xfrm>
          <a:prstGeom prst="rect">
            <a:avLst/>
          </a:prstGeom>
          <a:noFill/>
          <a:ln w="9525">
            <a:noFill/>
            <a:miter lim="800000"/>
            <a:headEnd/>
            <a:tailEnd/>
          </a:ln>
        </p:spPr>
        <p:txBody>
          <a:bodyPr wrap="none">
            <a:spAutoFit/>
          </a:bodyPr>
          <a:lstStyle/>
          <a:p>
            <a:pPr algn="r"/>
            <a:r>
              <a:rPr lang="en-US" sz="1200" dirty="0" smtClean="0"/>
              <a:t>Source: von Grebmer et al. 2011</a:t>
            </a:r>
          </a:p>
        </p:txBody>
      </p:sp>
      <p:sp>
        <p:nvSpPr>
          <p:cNvPr id="10" name="Rectangle 2"/>
          <p:cNvSpPr>
            <a:spLocks noGrp="1" noChangeArrowheads="1"/>
          </p:cNvSpPr>
          <p:nvPr>
            <p:ph type="title"/>
          </p:nvPr>
        </p:nvSpPr>
        <p:spPr>
          <a:xfrm>
            <a:off x="152400" y="76200"/>
            <a:ext cx="7772400" cy="838200"/>
          </a:xfrm>
        </p:spPr>
        <p:txBody>
          <a:bodyPr lIns="91440" anchor="t">
            <a:noAutofit/>
          </a:bodyPr>
          <a:lstStyle/>
          <a:p>
            <a:pPr>
              <a:lnSpc>
                <a:spcPct val="90000"/>
              </a:lnSpc>
            </a:pPr>
            <a:r>
              <a:rPr lang="en-US" sz="3000" b="1" dirty="0" smtClean="0"/>
              <a:t>50+ </a:t>
            </a:r>
            <a:r>
              <a:rPr lang="en-US" sz="2900" b="1" dirty="0" smtClean="0"/>
              <a:t>countries have </a:t>
            </a:r>
            <a:r>
              <a:rPr lang="en-US" sz="2900" dirty="0" smtClean="0">
                <a:solidFill>
                  <a:srgbClr val="FFCC99"/>
                </a:solidFill>
              </a:rPr>
              <a:t>serious </a:t>
            </a:r>
            <a:r>
              <a:rPr lang="en-US" sz="2900" dirty="0"/>
              <a:t>/</a:t>
            </a:r>
            <a:r>
              <a:rPr lang="en-US" sz="2900" dirty="0" smtClean="0">
                <a:solidFill>
                  <a:srgbClr val="FFCC99"/>
                </a:solidFill>
              </a:rPr>
              <a:t> </a:t>
            </a:r>
            <a:r>
              <a:rPr lang="en-US" sz="2900" dirty="0" smtClean="0">
                <a:solidFill>
                  <a:srgbClr val="FF6600"/>
                </a:solidFill>
              </a:rPr>
              <a:t>alarming</a:t>
            </a:r>
            <a:r>
              <a:rPr lang="en-US" sz="2900" dirty="0" smtClean="0">
                <a:solidFill>
                  <a:schemeClr val="accent4">
                    <a:lumMod val="50000"/>
                  </a:schemeClr>
                </a:solidFill>
              </a:rPr>
              <a:t> </a:t>
            </a:r>
            <a:r>
              <a:rPr lang="en-US" sz="2900" dirty="0"/>
              <a:t>/</a:t>
            </a:r>
            <a:r>
              <a:rPr lang="en-US" sz="2900" dirty="0">
                <a:solidFill>
                  <a:srgbClr val="000000"/>
                </a:solidFill>
              </a:rPr>
              <a:t> </a:t>
            </a:r>
            <a:r>
              <a:rPr lang="en-US" sz="2900" dirty="0">
                <a:solidFill>
                  <a:srgbClr val="FF0000"/>
                </a:solidFill>
              </a:rPr>
              <a:t>extremely </a:t>
            </a:r>
            <a:r>
              <a:rPr lang="en-US" sz="2900" dirty="0" smtClean="0">
                <a:solidFill>
                  <a:srgbClr val="FF0000"/>
                </a:solidFill>
              </a:rPr>
              <a:t>alarming </a:t>
            </a:r>
            <a:r>
              <a:rPr lang="en-US" sz="2900" dirty="0" smtClean="0"/>
              <a:t>levels </a:t>
            </a:r>
            <a:r>
              <a:rPr lang="en-US" sz="2900" dirty="0"/>
              <a:t>of hunger </a:t>
            </a:r>
          </a:p>
        </p:txBody>
      </p:sp>
      <p:sp>
        <p:nvSpPr>
          <p:cNvPr id="2" name="TextBox 1"/>
          <p:cNvSpPr txBox="1"/>
          <p:nvPr/>
        </p:nvSpPr>
        <p:spPr>
          <a:xfrm>
            <a:off x="2570172" y="1276290"/>
            <a:ext cx="3754428" cy="400110"/>
          </a:xfrm>
          <a:prstGeom prst="rect">
            <a:avLst/>
          </a:prstGeom>
          <a:noFill/>
        </p:spPr>
        <p:txBody>
          <a:bodyPr wrap="square" rtlCol="0">
            <a:spAutoFit/>
          </a:bodyPr>
          <a:lstStyle/>
          <a:p>
            <a:pPr algn="ctr"/>
            <a:r>
              <a:rPr lang="en-US" sz="2000" b="1" dirty="0" smtClean="0">
                <a:solidFill>
                  <a:srgbClr val="000000"/>
                </a:solidFill>
              </a:rPr>
              <a:t>2011 Global Hunger Index</a:t>
            </a:r>
            <a:endParaRPr lang="en-US" sz="2000" b="1" dirty="0">
              <a:solidFill>
                <a:srgbClr val="000000"/>
              </a:solidFill>
            </a:endParaRPr>
          </a:p>
        </p:txBody>
      </p:sp>
    </p:spTree>
    <p:extLst>
      <p:ext uri="{BB962C8B-B14F-4D97-AF65-F5344CB8AC3E}">
        <p14:creationId xmlns:p14="http://schemas.microsoft.com/office/powerpoint/2010/main" val="2587663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3954958" y="4094134"/>
            <a:ext cx="4869872" cy="2611466"/>
            <a:chOff x="3886200" y="3962400"/>
            <a:chExt cx="4869872" cy="2611466"/>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81" t="10339" r="15507" b="9136"/>
            <a:stretch/>
          </p:blipFill>
          <p:spPr bwMode="auto">
            <a:xfrm>
              <a:off x="3886200" y="3962400"/>
              <a:ext cx="4869872" cy="2611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83673" t="5178" r="2023" b="50000"/>
            <a:stretch/>
          </p:blipFill>
          <p:spPr bwMode="auto">
            <a:xfrm>
              <a:off x="3886200" y="5435411"/>
              <a:ext cx="739571" cy="1106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itle 1"/>
          <p:cNvSpPr txBox="1">
            <a:spLocks/>
          </p:cNvSpPr>
          <p:nvPr/>
        </p:nvSpPr>
        <p:spPr>
          <a:xfrm>
            <a:off x="274665" y="76200"/>
            <a:ext cx="7513501" cy="914400"/>
          </a:xfrm>
          <a:prstGeom prst="rect">
            <a:avLst/>
          </a:prstGeom>
        </p:spPr>
        <p:txBody>
          <a:bodyPr/>
          <a:lstStyle>
            <a:lvl1pPr algn="ctr" rtl="0" eaLnBrk="0" fontAlgn="base" hangingPunct="0">
              <a:spcBef>
                <a:spcPct val="0"/>
              </a:spcBef>
              <a:spcAft>
                <a:spcPct val="0"/>
              </a:spcAft>
              <a:defRPr sz="3200" b="1">
                <a:solidFill>
                  <a:srgbClr val="006C4B"/>
                </a:solidFill>
                <a:latin typeface="Arial" pitchFamily="34" charset="0"/>
                <a:ea typeface="+mj-ea"/>
                <a:cs typeface="Arial" pitchFamily="34" charset="0"/>
              </a:defRPr>
            </a:lvl1pPr>
            <a:lvl2pPr algn="ctr" rtl="0" eaLnBrk="0" fontAlgn="base" hangingPunct="0">
              <a:spcBef>
                <a:spcPct val="0"/>
              </a:spcBef>
              <a:spcAft>
                <a:spcPct val="0"/>
              </a:spcAft>
              <a:defRPr sz="3200" b="1">
                <a:solidFill>
                  <a:srgbClr val="003300"/>
                </a:solidFill>
                <a:latin typeface="Arial" pitchFamily="34" charset="0"/>
                <a:cs typeface="Arial" pitchFamily="34" charset="0"/>
              </a:defRPr>
            </a:lvl2pPr>
            <a:lvl3pPr algn="ctr" rtl="0" eaLnBrk="0" fontAlgn="base" hangingPunct="0">
              <a:spcBef>
                <a:spcPct val="0"/>
              </a:spcBef>
              <a:spcAft>
                <a:spcPct val="0"/>
              </a:spcAft>
              <a:defRPr sz="3200" b="1">
                <a:solidFill>
                  <a:srgbClr val="003300"/>
                </a:solidFill>
                <a:latin typeface="Arial" pitchFamily="34" charset="0"/>
                <a:cs typeface="Arial" pitchFamily="34" charset="0"/>
              </a:defRPr>
            </a:lvl3pPr>
            <a:lvl4pPr algn="ctr" rtl="0" eaLnBrk="0" fontAlgn="base" hangingPunct="0">
              <a:spcBef>
                <a:spcPct val="0"/>
              </a:spcBef>
              <a:spcAft>
                <a:spcPct val="0"/>
              </a:spcAft>
              <a:defRPr sz="3200" b="1">
                <a:solidFill>
                  <a:srgbClr val="003300"/>
                </a:solidFill>
                <a:latin typeface="Arial" pitchFamily="34" charset="0"/>
                <a:cs typeface="Arial" pitchFamily="34" charset="0"/>
              </a:defRPr>
            </a:lvl4pPr>
            <a:lvl5pPr algn="ctr" rtl="0" eaLnBrk="0" fontAlgn="base" hangingPunct="0">
              <a:spcBef>
                <a:spcPct val="0"/>
              </a:spcBef>
              <a:spcAft>
                <a:spcPct val="0"/>
              </a:spcAft>
              <a:defRPr sz="3200" b="1">
                <a:solidFill>
                  <a:srgbClr val="003300"/>
                </a:solidFill>
                <a:latin typeface="Arial" pitchFamily="34" charset="0"/>
                <a:cs typeface="Arial" pitchFamily="34" charset="0"/>
              </a:defRPr>
            </a:lvl5pPr>
            <a:lvl6pPr marL="457200" algn="l" rtl="0" eaLnBrk="1" fontAlgn="base" hangingPunct="1">
              <a:spcBef>
                <a:spcPct val="0"/>
              </a:spcBef>
              <a:spcAft>
                <a:spcPct val="0"/>
              </a:spcAft>
              <a:defRPr sz="3600" b="1">
                <a:solidFill>
                  <a:srgbClr val="00493A"/>
                </a:solidFill>
                <a:latin typeface="Times New Roman" charset="0"/>
              </a:defRPr>
            </a:lvl6pPr>
            <a:lvl7pPr marL="914400" algn="l" rtl="0" eaLnBrk="1" fontAlgn="base" hangingPunct="1">
              <a:spcBef>
                <a:spcPct val="0"/>
              </a:spcBef>
              <a:spcAft>
                <a:spcPct val="0"/>
              </a:spcAft>
              <a:defRPr sz="3600" b="1">
                <a:solidFill>
                  <a:srgbClr val="00493A"/>
                </a:solidFill>
                <a:latin typeface="Times New Roman" charset="0"/>
              </a:defRPr>
            </a:lvl7pPr>
            <a:lvl8pPr marL="1371600" algn="l" rtl="0" eaLnBrk="1" fontAlgn="base" hangingPunct="1">
              <a:spcBef>
                <a:spcPct val="0"/>
              </a:spcBef>
              <a:spcAft>
                <a:spcPct val="0"/>
              </a:spcAft>
              <a:defRPr sz="3600" b="1">
                <a:solidFill>
                  <a:srgbClr val="00493A"/>
                </a:solidFill>
                <a:latin typeface="Times New Roman" charset="0"/>
              </a:defRPr>
            </a:lvl8pPr>
            <a:lvl9pPr marL="1828800" algn="l" rtl="0" eaLnBrk="1" fontAlgn="base" hangingPunct="1">
              <a:spcBef>
                <a:spcPct val="0"/>
              </a:spcBef>
              <a:spcAft>
                <a:spcPct val="0"/>
              </a:spcAft>
              <a:defRPr sz="3600" b="1">
                <a:solidFill>
                  <a:srgbClr val="00493A"/>
                </a:solidFill>
                <a:latin typeface="Times New Roman" charset="0"/>
              </a:defRPr>
            </a:lvl9pPr>
          </a:lstStyle>
          <a:p>
            <a:pPr algn="l"/>
            <a:r>
              <a:rPr lang="en-US" sz="2800" dirty="0" smtClean="0">
                <a:solidFill>
                  <a:srgbClr val="FFFFFF"/>
                </a:solidFill>
              </a:rPr>
              <a:t>Sub-Saharan </a:t>
            </a:r>
            <a:r>
              <a:rPr lang="en-US" sz="2800" dirty="0">
                <a:solidFill>
                  <a:srgbClr val="FFFFFF"/>
                </a:solidFill>
              </a:rPr>
              <a:t>Africa and South Asia are hotspots of child undernutrition</a:t>
            </a:r>
          </a:p>
        </p:txBody>
      </p:sp>
      <p:grpSp>
        <p:nvGrpSpPr>
          <p:cNvPr id="3" name="Group 4"/>
          <p:cNvGrpSpPr/>
          <p:nvPr/>
        </p:nvGrpSpPr>
        <p:grpSpPr>
          <a:xfrm>
            <a:off x="128649" y="1589489"/>
            <a:ext cx="6119751" cy="2677711"/>
            <a:chOff x="110836" y="1169020"/>
            <a:chExt cx="6119751" cy="2677711"/>
          </a:xfrm>
          <a:effectLst/>
        </p:grpSpPr>
        <p:pic>
          <p:nvPicPr>
            <p:cNvPr id="6" name="Picture 3"/>
            <p:cNvPicPr>
              <a:picLocks noChangeArrowheads="1"/>
            </p:cNvPicPr>
            <p:nvPr/>
          </p:nvPicPr>
          <p:blipFill rotWithShape="1">
            <a:blip r:embed="rId4">
              <a:extLst>
                <a:ext uri="{BEBA8EAE-BF5A-486C-A8C5-ECC9F3942E4B}">
                  <a14:imgProps xmlns:a14="http://schemas.microsoft.com/office/drawing/2010/main">
                    <a14:imgLayer r:embed="rId5"/>
                  </a14:imgProps>
                </a:ext>
                <a:ext uri="{28A0092B-C50C-407E-A947-70E740481C1C}">
                  <a14:useLocalDpi xmlns:a14="http://schemas.microsoft.com/office/drawing/2010/main" val="0"/>
                </a:ext>
              </a:extLst>
            </a:blip>
            <a:srcRect l="24429" t="12699" r="14018" b="1"/>
            <a:stretch/>
          </p:blipFill>
          <p:spPr bwMode="auto">
            <a:xfrm>
              <a:off x="110836" y="1169020"/>
              <a:ext cx="4765964" cy="2677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5718" t="43959" r="77480" b="15718"/>
            <a:stretch/>
          </p:blipFill>
          <p:spPr bwMode="auto">
            <a:xfrm>
              <a:off x="4858987" y="2608774"/>
              <a:ext cx="1371600" cy="1237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TextBox 10"/>
          <p:cNvSpPr txBox="1"/>
          <p:nvPr/>
        </p:nvSpPr>
        <p:spPr>
          <a:xfrm>
            <a:off x="228600" y="4835558"/>
            <a:ext cx="3276600" cy="646331"/>
          </a:xfrm>
          <a:prstGeom prst="rect">
            <a:avLst/>
          </a:prstGeom>
          <a:noFill/>
        </p:spPr>
        <p:txBody>
          <a:bodyPr wrap="square" rtlCol="0">
            <a:spAutoFit/>
          </a:bodyPr>
          <a:lstStyle/>
          <a:p>
            <a:r>
              <a:rPr lang="en-US" dirty="0" smtClean="0">
                <a:solidFill>
                  <a:schemeClr val="accent4">
                    <a:lumMod val="50000"/>
                  </a:schemeClr>
                </a:solidFill>
              </a:rPr>
              <a:t>Prevalence of underweight in children under 5, 2003-08</a:t>
            </a:r>
            <a:endParaRPr lang="en-US" dirty="0">
              <a:solidFill>
                <a:schemeClr val="accent4">
                  <a:lumMod val="50000"/>
                </a:schemeClr>
              </a:solidFill>
            </a:endParaRPr>
          </a:p>
        </p:txBody>
      </p:sp>
      <p:sp>
        <p:nvSpPr>
          <p:cNvPr id="12" name="TextBox 11"/>
          <p:cNvSpPr txBox="1"/>
          <p:nvPr/>
        </p:nvSpPr>
        <p:spPr>
          <a:xfrm>
            <a:off x="5562600" y="1981200"/>
            <a:ext cx="3352800" cy="646331"/>
          </a:xfrm>
          <a:prstGeom prst="rect">
            <a:avLst/>
          </a:prstGeom>
          <a:noFill/>
        </p:spPr>
        <p:txBody>
          <a:bodyPr wrap="square" rtlCol="0">
            <a:spAutoFit/>
          </a:bodyPr>
          <a:lstStyle/>
          <a:p>
            <a:r>
              <a:rPr lang="en-US" dirty="0" smtClean="0">
                <a:solidFill>
                  <a:schemeClr val="accent4">
                    <a:lumMod val="50000"/>
                  </a:schemeClr>
                </a:solidFill>
              </a:rPr>
              <a:t>Prevalence of stunting in children under 5, 2003-08</a:t>
            </a:r>
            <a:endParaRPr lang="en-US" dirty="0">
              <a:solidFill>
                <a:schemeClr val="accent4">
                  <a:lumMod val="50000"/>
                </a:schemeClr>
              </a:solidFill>
            </a:endParaRPr>
          </a:p>
        </p:txBody>
      </p:sp>
      <p:cxnSp>
        <p:nvCxnSpPr>
          <p:cNvPr id="14" name="Straight Arrow Connector 13"/>
          <p:cNvCxnSpPr/>
          <p:nvPr/>
        </p:nvCxnSpPr>
        <p:spPr bwMode="auto">
          <a:xfrm>
            <a:off x="3429000" y="5078128"/>
            <a:ext cx="304800" cy="0"/>
          </a:xfrm>
          <a:prstGeom prst="straightConnector1">
            <a:avLst/>
          </a:prstGeom>
          <a:solidFill>
            <a:schemeClr val="accent1"/>
          </a:solidFill>
          <a:ln w="38100" cap="flat" cmpd="sng" algn="ctr">
            <a:solidFill>
              <a:schemeClr val="accent4">
                <a:lumMod val="50000"/>
              </a:schemeClr>
            </a:solidFill>
            <a:prstDash val="solid"/>
            <a:round/>
            <a:headEnd type="none" w="med" len="med"/>
            <a:tailEnd type="arrow"/>
          </a:ln>
          <a:effectLst/>
        </p:spPr>
      </p:cxnSp>
      <p:cxnSp>
        <p:nvCxnSpPr>
          <p:cNvPr id="15" name="Straight Arrow Connector 14"/>
          <p:cNvCxnSpPr/>
          <p:nvPr/>
        </p:nvCxnSpPr>
        <p:spPr bwMode="auto">
          <a:xfrm flipH="1">
            <a:off x="5105400" y="2304365"/>
            <a:ext cx="304800" cy="0"/>
          </a:xfrm>
          <a:prstGeom prst="straightConnector1">
            <a:avLst/>
          </a:prstGeom>
          <a:solidFill>
            <a:schemeClr val="accent1"/>
          </a:solidFill>
          <a:ln w="38100" cap="flat" cmpd="sng" algn="ctr">
            <a:solidFill>
              <a:schemeClr val="accent4">
                <a:lumMod val="50000"/>
              </a:schemeClr>
            </a:solidFill>
            <a:prstDash val="solid"/>
            <a:round/>
            <a:headEnd type="none" w="med" len="med"/>
            <a:tailEnd type="arrow"/>
          </a:ln>
          <a:effectLst/>
        </p:spPr>
      </p:cxnSp>
      <p:sp>
        <p:nvSpPr>
          <p:cNvPr id="16" name="Text Box 5"/>
          <p:cNvSpPr txBox="1">
            <a:spLocks noChangeArrowheads="1"/>
          </p:cNvSpPr>
          <p:nvPr/>
        </p:nvSpPr>
        <p:spPr bwMode="auto">
          <a:xfrm>
            <a:off x="2410318" y="4343400"/>
            <a:ext cx="1489510" cy="246221"/>
          </a:xfrm>
          <a:prstGeom prst="rect">
            <a:avLst/>
          </a:prstGeom>
          <a:noFill/>
          <a:ln w="9525">
            <a:noFill/>
            <a:miter lim="800000"/>
            <a:headEnd/>
            <a:tailEnd/>
          </a:ln>
        </p:spPr>
        <p:txBody>
          <a:bodyPr wrap="none">
            <a:spAutoFit/>
          </a:bodyPr>
          <a:lstStyle/>
          <a:p>
            <a:pPr algn="r"/>
            <a:r>
              <a:rPr lang="en-US" sz="1000" dirty="0" smtClean="0"/>
              <a:t>Source: UNICEF, 2009</a:t>
            </a:r>
          </a:p>
        </p:txBody>
      </p:sp>
    </p:spTree>
    <p:extLst>
      <p:ext uri="{BB962C8B-B14F-4D97-AF65-F5344CB8AC3E}">
        <p14:creationId xmlns:p14="http://schemas.microsoft.com/office/powerpoint/2010/main" val="733015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315200" cy="914400"/>
          </a:xfrm>
        </p:spPr>
        <p:txBody>
          <a:bodyPr/>
          <a:lstStyle/>
          <a:p>
            <a:r>
              <a:rPr lang="en-US" sz="2900" dirty="0" smtClean="0"/>
              <a:t>Micronutrient deficiencies remain pervasive</a:t>
            </a:r>
            <a:endParaRPr lang="en-US" sz="2900" dirty="0"/>
          </a:p>
        </p:txBody>
      </p:sp>
      <p:sp>
        <p:nvSpPr>
          <p:cNvPr id="3" name="Content Placeholder 2"/>
          <p:cNvSpPr>
            <a:spLocks noGrp="1"/>
          </p:cNvSpPr>
          <p:nvPr>
            <p:ph idx="1"/>
          </p:nvPr>
        </p:nvSpPr>
        <p:spPr>
          <a:xfrm>
            <a:off x="304800" y="1143000"/>
            <a:ext cx="8610600" cy="5316379"/>
          </a:xfrm>
        </p:spPr>
        <p:txBody>
          <a:bodyPr/>
          <a:lstStyle/>
          <a:p>
            <a:pPr>
              <a:spcBef>
                <a:spcPts val="600"/>
              </a:spcBef>
              <a:spcAft>
                <a:spcPts val="600"/>
              </a:spcAft>
            </a:pPr>
            <a:r>
              <a:rPr lang="en-US" sz="2800" b="1" dirty="0"/>
              <a:t>Iron deficiency anemia </a:t>
            </a:r>
            <a:endParaRPr lang="en-US" sz="2800" b="1" dirty="0" smtClean="0"/>
          </a:p>
          <a:p>
            <a:pPr lvl="1">
              <a:spcBef>
                <a:spcPts val="600"/>
              </a:spcBef>
              <a:spcAft>
                <a:spcPts val="600"/>
              </a:spcAft>
            </a:pPr>
            <a:r>
              <a:rPr lang="en-US" sz="2200" dirty="0" smtClean="0">
                <a:solidFill>
                  <a:schemeClr val="accent4">
                    <a:lumMod val="50000"/>
                  </a:schemeClr>
                </a:solidFill>
              </a:rPr>
              <a:t>Africa </a:t>
            </a:r>
            <a:r>
              <a:rPr lang="en-US" sz="2200" dirty="0">
                <a:solidFill>
                  <a:schemeClr val="accent4">
                    <a:lumMod val="50000"/>
                  </a:schemeClr>
                </a:solidFill>
              </a:rPr>
              <a:t>and South Asia have the highest </a:t>
            </a:r>
            <a:r>
              <a:rPr lang="en-US" sz="2200" dirty="0" smtClean="0">
                <a:solidFill>
                  <a:schemeClr val="accent4">
                    <a:lumMod val="50000"/>
                  </a:schemeClr>
                </a:solidFill>
              </a:rPr>
              <a:t>prevalence </a:t>
            </a:r>
          </a:p>
          <a:p>
            <a:pPr lvl="1">
              <a:spcBef>
                <a:spcPts val="600"/>
              </a:spcBef>
              <a:spcAft>
                <a:spcPts val="1800"/>
              </a:spcAft>
            </a:pPr>
            <a:r>
              <a:rPr lang="en-US" sz="2200" dirty="0" smtClean="0">
                <a:solidFill>
                  <a:schemeClr val="accent4">
                    <a:lumMod val="50000"/>
                  </a:schemeClr>
                </a:solidFill>
              </a:rPr>
              <a:t>In </a:t>
            </a:r>
            <a:r>
              <a:rPr lang="en-US" sz="2200" dirty="0">
                <a:solidFill>
                  <a:schemeClr val="accent4">
                    <a:lumMod val="50000"/>
                  </a:schemeClr>
                </a:solidFill>
              </a:rPr>
              <a:t>some parts of India, </a:t>
            </a:r>
            <a:r>
              <a:rPr lang="en-US" sz="2400" b="1" dirty="0" smtClean="0">
                <a:solidFill>
                  <a:schemeClr val="accent4">
                    <a:lumMod val="50000"/>
                  </a:schemeClr>
                </a:solidFill>
              </a:rPr>
              <a:t>90% of </a:t>
            </a:r>
            <a:r>
              <a:rPr lang="en-US" sz="2400" b="1" dirty="0">
                <a:solidFill>
                  <a:schemeClr val="accent4">
                    <a:lumMod val="50000"/>
                  </a:schemeClr>
                </a:solidFill>
              </a:rPr>
              <a:t>girls </a:t>
            </a:r>
            <a:r>
              <a:rPr lang="en-US" sz="2200" dirty="0">
                <a:solidFill>
                  <a:schemeClr val="accent4">
                    <a:lumMod val="50000"/>
                  </a:schemeClr>
                </a:solidFill>
              </a:rPr>
              <a:t>suffer from </a:t>
            </a:r>
            <a:r>
              <a:rPr lang="en-US" sz="2200" dirty="0" smtClean="0">
                <a:solidFill>
                  <a:schemeClr val="accent4">
                    <a:lumMod val="50000"/>
                  </a:schemeClr>
                </a:solidFill>
              </a:rPr>
              <a:t> this deficiency</a:t>
            </a:r>
            <a:endParaRPr lang="en-US" sz="2200" dirty="0">
              <a:solidFill>
                <a:schemeClr val="accent4">
                  <a:lumMod val="50000"/>
                </a:schemeClr>
              </a:solidFill>
            </a:endParaRPr>
          </a:p>
          <a:p>
            <a:pPr>
              <a:spcBef>
                <a:spcPts val="600"/>
              </a:spcBef>
              <a:spcAft>
                <a:spcPts val="600"/>
              </a:spcAft>
            </a:pPr>
            <a:r>
              <a:rPr lang="en-US" sz="2800" b="1" dirty="0" smtClean="0"/>
              <a:t>Vitamin </a:t>
            </a:r>
            <a:r>
              <a:rPr lang="en-US" sz="2800" b="1" dirty="0"/>
              <a:t>A deficiency</a:t>
            </a:r>
          </a:p>
          <a:p>
            <a:pPr lvl="1">
              <a:spcBef>
                <a:spcPts val="600"/>
              </a:spcBef>
              <a:spcAft>
                <a:spcPts val="600"/>
              </a:spcAft>
            </a:pPr>
            <a:r>
              <a:rPr lang="en-US" sz="2200" dirty="0"/>
              <a:t> </a:t>
            </a:r>
            <a:r>
              <a:rPr lang="en-US" sz="2400" b="1" dirty="0">
                <a:solidFill>
                  <a:schemeClr val="accent4">
                    <a:lumMod val="50000"/>
                  </a:schemeClr>
                </a:solidFill>
              </a:rPr>
              <a:t>163 mil</a:t>
            </a:r>
            <a:r>
              <a:rPr lang="en-US" sz="2200" dirty="0">
                <a:solidFill>
                  <a:schemeClr val="accent4">
                    <a:lumMod val="50000"/>
                  </a:schemeClr>
                </a:solidFill>
              </a:rPr>
              <a:t>. are vitamin A deficient in developing </a:t>
            </a:r>
            <a:r>
              <a:rPr lang="en-US" sz="2200" dirty="0" smtClean="0">
                <a:solidFill>
                  <a:schemeClr val="accent4">
                    <a:lumMod val="50000"/>
                  </a:schemeClr>
                </a:solidFill>
              </a:rPr>
              <a:t>countries</a:t>
            </a:r>
            <a:endParaRPr lang="en-US" sz="2200" dirty="0">
              <a:solidFill>
                <a:schemeClr val="accent4">
                  <a:lumMod val="50000"/>
                </a:schemeClr>
              </a:solidFill>
            </a:endParaRPr>
          </a:p>
          <a:p>
            <a:pPr lvl="1">
              <a:spcBef>
                <a:spcPts val="600"/>
              </a:spcBef>
              <a:spcAft>
                <a:spcPts val="1800"/>
              </a:spcAft>
            </a:pPr>
            <a:r>
              <a:rPr lang="en-US" sz="2200" dirty="0">
                <a:solidFill>
                  <a:schemeClr val="accent4">
                    <a:lumMod val="50000"/>
                  </a:schemeClr>
                </a:solidFill>
              </a:rPr>
              <a:t> </a:t>
            </a:r>
            <a:r>
              <a:rPr lang="en-US" sz="2400" b="1" dirty="0">
                <a:solidFill>
                  <a:schemeClr val="accent4">
                    <a:lumMod val="50000"/>
                  </a:schemeClr>
                </a:solidFill>
              </a:rPr>
              <a:t>44.4% of children </a:t>
            </a:r>
            <a:r>
              <a:rPr lang="en-US" sz="2200" dirty="0">
                <a:solidFill>
                  <a:schemeClr val="accent4">
                    <a:lumMod val="50000"/>
                  </a:schemeClr>
                </a:solidFill>
              </a:rPr>
              <a:t>in South Asia  suffer from this deficiency</a:t>
            </a:r>
          </a:p>
          <a:p>
            <a:pPr>
              <a:spcBef>
                <a:spcPts val="600"/>
              </a:spcBef>
              <a:spcAft>
                <a:spcPts val="600"/>
              </a:spcAft>
            </a:pPr>
            <a:r>
              <a:rPr lang="en-US" sz="2800" b="1" dirty="0" smtClean="0"/>
              <a:t>Iodine </a:t>
            </a:r>
            <a:r>
              <a:rPr lang="en-US" sz="2800" b="1" dirty="0"/>
              <a:t>deficiency</a:t>
            </a:r>
          </a:p>
          <a:p>
            <a:pPr lvl="1">
              <a:spcBef>
                <a:spcPts val="600"/>
              </a:spcBef>
              <a:spcAft>
                <a:spcPts val="600"/>
              </a:spcAft>
            </a:pPr>
            <a:r>
              <a:rPr lang="en-US" sz="2400" b="1" dirty="0" smtClean="0">
                <a:solidFill>
                  <a:schemeClr val="accent4">
                    <a:lumMod val="50000"/>
                  </a:schemeClr>
                </a:solidFill>
              </a:rPr>
              <a:t>1.7 </a:t>
            </a:r>
            <a:r>
              <a:rPr lang="en-US" sz="2400" b="1" dirty="0" err="1">
                <a:solidFill>
                  <a:schemeClr val="accent4">
                    <a:lumMod val="50000"/>
                  </a:schemeClr>
                </a:solidFill>
              </a:rPr>
              <a:t>bil</a:t>
            </a:r>
            <a:r>
              <a:rPr lang="en-US" sz="2200" dirty="0">
                <a:solidFill>
                  <a:schemeClr val="accent4">
                    <a:lumMod val="50000"/>
                  </a:schemeClr>
                </a:solidFill>
              </a:rPr>
              <a:t>. people worldwide are affected by iodine deficiency, and </a:t>
            </a:r>
            <a:r>
              <a:rPr lang="en-US" sz="2400" b="1" dirty="0">
                <a:solidFill>
                  <a:schemeClr val="accent4">
                    <a:lumMod val="50000"/>
                  </a:schemeClr>
                </a:solidFill>
              </a:rPr>
              <a:t>1.3 </a:t>
            </a:r>
            <a:r>
              <a:rPr lang="en-US" sz="2400" b="1" dirty="0" err="1">
                <a:solidFill>
                  <a:schemeClr val="accent4">
                    <a:lumMod val="50000"/>
                  </a:schemeClr>
                </a:solidFill>
              </a:rPr>
              <a:t>bil</a:t>
            </a:r>
            <a:r>
              <a:rPr lang="en-US" sz="2200" dirty="0">
                <a:solidFill>
                  <a:schemeClr val="accent4">
                    <a:lumMod val="50000"/>
                  </a:schemeClr>
                </a:solidFill>
              </a:rPr>
              <a:t>. of them are in Asia</a:t>
            </a:r>
          </a:p>
          <a:p>
            <a:pPr marL="0" indent="0">
              <a:spcBef>
                <a:spcPts val="600"/>
              </a:spcBef>
              <a:spcAft>
                <a:spcPts val="600"/>
              </a:spcAft>
              <a:buNone/>
            </a:pPr>
            <a:endParaRPr lang="en-US" sz="2400" dirty="0"/>
          </a:p>
        </p:txBody>
      </p:sp>
      <p:sp>
        <p:nvSpPr>
          <p:cNvPr id="4" name="TextBox 3"/>
          <p:cNvSpPr txBox="1"/>
          <p:nvPr/>
        </p:nvSpPr>
        <p:spPr>
          <a:xfrm>
            <a:off x="5410200" y="6535579"/>
            <a:ext cx="3733800" cy="246221"/>
          </a:xfrm>
          <a:prstGeom prst="rect">
            <a:avLst/>
          </a:prstGeom>
          <a:noFill/>
        </p:spPr>
        <p:txBody>
          <a:bodyPr wrap="square" rtlCol="0">
            <a:spAutoFit/>
          </a:bodyPr>
          <a:lstStyle/>
          <a:p>
            <a:pPr algn="r"/>
            <a:r>
              <a:rPr lang="en-US" sz="1000" dirty="0" smtClean="0">
                <a:solidFill>
                  <a:srgbClr val="006847"/>
                </a:solidFill>
              </a:rPr>
              <a:t>Source: UNSCN 6</a:t>
            </a:r>
            <a:r>
              <a:rPr lang="en-US" sz="1000" baseline="30000" dirty="0" smtClean="0">
                <a:solidFill>
                  <a:srgbClr val="006847"/>
                </a:solidFill>
              </a:rPr>
              <a:t>th</a:t>
            </a:r>
            <a:r>
              <a:rPr lang="en-US" sz="1000" dirty="0" smtClean="0">
                <a:solidFill>
                  <a:srgbClr val="006847"/>
                </a:solidFill>
              </a:rPr>
              <a:t> Report and </a:t>
            </a:r>
            <a:r>
              <a:rPr lang="en-US" sz="1000" dirty="0" err="1" smtClean="0">
                <a:solidFill>
                  <a:srgbClr val="006847"/>
                </a:solidFill>
              </a:rPr>
              <a:t>Bharati</a:t>
            </a:r>
            <a:r>
              <a:rPr lang="en-US" sz="1000" dirty="0" smtClean="0">
                <a:solidFill>
                  <a:srgbClr val="006847"/>
                </a:solidFill>
              </a:rPr>
              <a:t> et al. 2009</a:t>
            </a:r>
            <a:endParaRPr lang="en-US" sz="1000" dirty="0">
              <a:solidFill>
                <a:srgbClr val="006847"/>
              </a:solidFill>
            </a:endParaRPr>
          </a:p>
        </p:txBody>
      </p:sp>
    </p:spTree>
    <p:extLst>
      <p:ext uri="{BB962C8B-B14F-4D97-AF65-F5344CB8AC3E}">
        <p14:creationId xmlns:p14="http://schemas.microsoft.com/office/powerpoint/2010/main" val="1749594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IFPRI Gold">
  <a:themeElements>
    <a:clrScheme name="IFPRI Gold-Green">
      <a:dk1>
        <a:srgbClr val="006847"/>
      </a:dk1>
      <a:lt1>
        <a:srgbClr val="006847"/>
      </a:lt1>
      <a:dk2>
        <a:srgbClr val="006847"/>
      </a:dk2>
      <a:lt2>
        <a:srgbClr val="006847"/>
      </a:lt2>
      <a:accent1>
        <a:srgbClr val="A03033"/>
      </a:accent1>
      <a:accent2>
        <a:srgbClr val="006847"/>
      </a:accent2>
      <a:accent3>
        <a:srgbClr val="C7A10E"/>
      </a:accent3>
      <a:accent4>
        <a:srgbClr val="44235E"/>
      </a:accent4>
      <a:accent5>
        <a:srgbClr val="C3C3EB"/>
      </a:accent5>
      <a:accent6>
        <a:srgbClr val="C5FFED"/>
      </a:accent6>
      <a:hlink>
        <a:srgbClr val="FFDA70"/>
      </a:hlink>
      <a:folHlink>
        <a:srgbClr val="ADFFE5"/>
      </a:folHlink>
    </a:clrScheme>
    <a:fontScheme name="_IFPRI Green_Gol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_IFPRI Green_Gold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_IFPRI Green_Gold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_IFPRI Green_Gold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_IFPRI Green_Gold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_IFPRI Green_Gold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_IFPRI Green_Gold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_IFPRI Green_Gold 7">
        <a:dk1>
          <a:srgbClr val="000000"/>
        </a:dk1>
        <a:lt1>
          <a:srgbClr val="F6F5D6"/>
        </a:lt1>
        <a:dk2>
          <a:srgbClr val="003300"/>
        </a:dk2>
        <a:lt2>
          <a:srgbClr val="848F6D"/>
        </a:lt2>
        <a:accent1>
          <a:srgbClr val="808000"/>
        </a:accent1>
        <a:accent2>
          <a:srgbClr val="996633"/>
        </a:accent2>
        <a:accent3>
          <a:srgbClr val="FAF9E8"/>
        </a:accent3>
        <a:accent4>
          <a:srgbClr val="000000"/>
        </a:accent4>
        <a:accent5>
          <a:srgbClr val="C0C0AA"/>
        </a:accent5>
        <a:accent6>
          <a:srgbClr val="8A5C2D"/>
        </a:accent6>
        <a:hlink>
          <a:srgbClr val="CC9900"/>
        </a:hlink>
        <a:folHlink>
          <a:srgbClr val="D6DE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10736</TotalTime>
  <Words>2505</Words>
  <Application>Microsoft Office PowerPoint</Application>
  <PresentationFormat>On-screen Show (4:3)</PresentationFormat>
  <Paragraphs>441</Paragraphs>
  <Slides>45</Slides>
  <Notes>11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IFPRI Gold</vt:lpstr>
      <vt:lpstr>PowerPoint Presentation</vt:lpstr>
      <vt:lpstr>Key messages</vt:lpstr>
      <vt:lpstr>PowerPoint Presentation</vt:lpstr>
      <vt:lpstr>Many are still poor around the world</vt:lpstr>
      <vt:lpstr>The majority of poor live in middle-income countries </vt:lpstr>
      <vt:lpstr>Hunger remains a big challenge</vt:lpstr>
      <vt:lpstr>50+ countries have serious / alarming / extremely alarming levels of hunger </vt:lpstr>
      <vt:lpstr>PowerPoint Presentation</vt:lpstr>
      <vt:lpstr>Micronutrient deficiencies remain pervasive</vt:lpstr>
      <vt:lpstr>PowerPoint Presentation</vt:lpstr>
      <vt:lpstr>Pressures on food and nutrition security</vt:lpstr>
      <vt:lpstr>Global population and urbanization continue to rise</vt:lpstr>
      <vt:lpstr>Natural resource limits are being pushed</vt:lpstr>
      <vt:lpstr>Growing natural resource scarcities threaten food security</vt:lpstr>
      <vt:lpstr>Food prices are high and volatile</vt:lpstr>
      <vt:lpstr>Ongoing US drought could affect prices in developing countries</vt:lpstr>
      <vt:lpstr>High and volatile food prices hurt  poor consumers</vt:lpstr>
      <vt:lpstr>Climate change will     food prices and      calorie consumption </vt:lpstr>
      <vt:lpstr>PowerPoint Presentation</vt:lpstr>
      <vt:lpstr>Is small beautiful?</vt:lpstr>
      <vt:lpstr>So small farmers matter</vt:lpstr>
      <vt:lpstr>The share of small farms is large</vt:lpstr>
      <vt:lpstr>Small farms offer opportunities…</vt:lpstr>
      <vt:lpstr>…but they also face many challenges</vt:lpstr>
      <vt:lpstr>PowerPoint Presentation</vt:lpstr>
      <vt:lpstr>Improve smallholder productivity</vt:lpstr>
      <vt:lpstr>PowerPoint Presentation</vt:lpstr>
      <vt:lpstr>Investments in new technologies have high pay-offs</vt:lpstr>
      <vt:lpstr>Improved access to inputs can raise smallholder productivity</vt:lpstr>
      <vt:lpstr>Promote smallholder-friendly innovations</vt:lpstr>
      <vt:lpstr>PowerPoint Presentation</vt:lpstr>
      <vt:lpstr>Transformation of supply chains offer opportunities</vt:lpstr>
      <vt:lpstr>India: Linking smallholders to dairy grid  </vt:lpstr>
      <vt:lpstr>More on innovative agri-food chains</vt:lpstr>
      <vt:lpstr>Value chain approaches are important for achieving nutrition goals</vt:lpstr>
      <vt:lpstr>BUT postharvest losses are still large</vt:lpstr>
      <vt:lpstr>Food losses are big in developing countries…</vt:lpstr>
      <vt:lpstr>…while food waste is high in developed countries</vt:lpstr>
      <vt:lpstr>Reducing losses and waste along the value chain is important</vt:lpstr>
      <vt:lpstr>PowerPoint Presentation</vt:lpstr>
      <vt:lpstr>Promote country-owned, evidence-based strategies and policies</vt:lpstr>
      <vt:lpstr>Capacity building needed, esp. in Africa</vt:lpstr>
      <vt:lpstr>PowerPoint Presentation</vt:lpstr>
      <vt:lpstr>Building capacities to improve value-chains</vt:lpstr>
      <vt:lpstr>In conclusion</vt:lpstr>
    </vt:vector>
  </TitlesOfParts>
  <Company>IFPRI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TOLOFINBIYI</dc:creator>
  <cp:lastModifiedBy>TOLOFINBIYI</cp:lastModifiedBy>
  <cp:revision>3737</cp:revision>
  <cp:lastPrinted>2012-07-31T13:49:38Z</cp:lastPrinted>
  <dcterms:created xsi:type="dcterms:W3CDTF">2010-01-04T15:56:57Z</dcterms:created>
  <dcterms:modified xsi:type="dcterms:W3CDTF">2012-08-06T18:59:50Z</dcterms:modified>
</cp:coreProperties>
</file>